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0573539418683824E-3"/>
          <c:w val="1"/>
          <c:h val="0.991042480801010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Проблематика обращений граждан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176-4E10-8331-A6B90627A0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176-4E10-8331-A6B90627A02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176-4E10-8331-A6B90627A02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176-4E10-8331-A6B90627A02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6176-4E10-8331-A6B90627A02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6176-4E10-8331-A6B90627A02E}"/>
              </c:ext>
            </c:extLst>
          </c:dPt>
          <c:dLbls>
            <c:dLbl>
              <c:idx val="0"/>
              <c:layout>
                <c:manualLayout>
                  <c:x val="-1.2786716670970028E-2"/>
                  <c:y val="9.825984869127031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D3191A2-C504-437B-9980-F3161A098C79}" type="CATEGORYNAME">
                      <a:rPr lang="ru-RU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>
                        <a:solidFill>
                          <a:schemeClr val="tx1"/>
                        </a:solidFill>
                      </a:rPr>
                      <a:t> а именно расчистка дворовых территорий от снега; </a:t>
                    </a:r>
                    <a:fld id="{E7FC78DD-6F1B-4FFF-A2C2-355A59FE5128}" type="PERCENTAGE">
                      <a:rPr lang="ru-RU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[ПРОЦЕНТ]</a:t>
                    </a:fld>
                    <a:endParaRPr lang="ru-RU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accent1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54788"/>
                        <a:gd name="adj2" fmla="val -91873"/>
                      </a:avLst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176-4E10-8331-A6B90627A02E}"/>
                </c:ext>
              </c:extLst>
            </c:dLbl>
            <c:dLbl>
              <c:idx val="1"/>
              <c:layout>
                <c:manualLayout>
                  <c:x val="4.0021054646176564E-2"/>
                  <c:y val="2.1360836672015285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Температурный режим в квартире</a:t>
                    </a:r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; </a:t>
                    </a:r>
                    <a:fld id="{F1B059C6-0D36-48DB-BF49-1CDAC9F1537C}" type="PERCENTAGE">
                      <a:rPr lang="ru-RU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[ПРОЦЕНТ]</a:t>
                    </a:fld>
                    <a:endParaRPr lang="ru-RU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srgbClr val="ED7D31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176-4E10-8331-A6B90627A02E}"/>
                </c:ext>
              </c:extLst>
            </c:dLbl>
            <c:dLbl>
              <c:idx val="2"/>
              <c:layout/>
              <c:spPr>
                <a:solidFill>
                  <a:prstClr val="white"/>
                </a:solidFill>
                <a:ln>
                  <a:solidFill>
                    <a:srgbClr val="ED7D31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5-6176-4E10-8331-A6B90627A02E}"/>
                </c:ext>
              </c:extLst>
            </c:dLbl>
            <c:dLbl>
              <c:idx val="3"/>
              <c:layout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Наледь на крышах; </a:t>
                    </a:r>
                    <a:fld id="{0E3D4E28-97BE-4301-92E3-A92ADB47946A}" type="PERCENTAG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[ПРОЦЕНТ]</a:t>
                    </a:fld>
                    <a:endParaRPr lang="ru-RU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srgbClr val="ED7D31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176-4E10-8331-A6B90627A02E}"/>
                </c:ext>
              </c:extLst>
            </c:dLbl>
            <c:dLbl>
              <c:idx val="4"/>
              <c:layout>
                <c:manualLayout>
                  <c:x val="-2.1311194451616541E-2"/>
                  <c:y val="-2.776908767361988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0618394-E722-406C-A95A-2A30C6063DD6}" type="CATEGORYNAME">
                      <a:rPr lang="ru-RU" smtClean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 вывоз мусора не производится </a:t>
                    </a:r>
                    <a:r>
                      <a:rPr lang="ru-RU" dirty="0" err="1" smtClean="0">
                        <a:solidFill>
                          <a:schemeClr val="tx1"/>
                        </a:solidFill>
                      </a:rPr>
                      <a:t>ЭкопромЛипецк</a:t>
                    </a:r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; </a:t>
                    </a:r>
                    <a:fld id="{D5BFEE32-D013-4574-B118-D0F57072E473}" type="PERCENTAGE">
                      <a:rPr lang="ru-RU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[ПРОЦЕНТ]</a:t>
                    </a:fld>
                    <a:endParaRPr lang="ru-RU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srgbClr val="ED7D31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176-4E10-8331-A6B90627A02E}"/>
                </c:ext>
              </c:extLst>
            </c:dLbl>
            <c:dLbl>
              <c:idx val="5"/>
              <c:layout>
                <c:manualLayout>
                  <c:x val="4.935930073028446E-2"/>
                  <c:y val="2.1360836672015384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Вопросы по освещению; </a:t>
                    </a:r>
                    <a:fld id="{3ACD947E-C3E0-4DDF-900B-E69AA8C8C730}" type="PERCENTAGE">
                      <a:rPr lang="en-US" baseline="0" dirty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[ПРОЦЕНТ]</a:t>
                    </a:fld>
                    <a:endParaRPr lang="ru-RU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srgbClr val="ED7D31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176-4E10-8331-A6B90627A02E}"/>
                </c:ext>
              </c:extLst>
            </c:dLbl>
            <c:spPr>
              <a:solidFill>
                <a:prstClr val="white"/>
              </a:solidFill>
              <a:ln>
                <a:solidFill>
                  <a:srgbClr val="ED7D31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Лист1!$A$2:$A$7</c:f>
              <c:strCache>
                <c:ptCount val="6"/>
                <c:pt idx="0">
                  <c:v>Благоустройство дворовых территорий</c:v>
                </c:pt>
                <c:pt idx="1">
                  <c:v>Нарушение Правил благоустройства</c:v>
                </c:pt>
                <c:pt idx="2">
                  <c:v>Иное</c:v>
                </c:pt>
                <c:pt idx="3">
                  <c:v>Правопорядок</c:v>
                </c:pt>
                <c:pt idx="4">
                  <c:v>Вопросы, связанные с благоустройством частного сектора</c:v>
                </c:pt>
                <c:pt idx="5">
                  <c:v>Вопросы, связанные с деятельностью СНТ и КГ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361</c:v>
                </c:pt>
                <c:pt idx="1">
                  <c:v>117</c:v>
                </c:pt>
                <c:pt idx="2">
                  <c:v>57</c:v>
                </c:pt>
                <c:pt idx="3">
                  <c:v>16</c:v>
                </c:pt>
                <c:pt idx="4">
                  <c:v>95</c:v>
                </c:pt>
                <c:pt idx="5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176-4E10-8331-A6B90627A02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201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452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7021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969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406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922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536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088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75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86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36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83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193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266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457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15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332" y="598515"/>
            <a:ext cx="8700194" cy="5769033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Общественная палата города Липецка.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2022 год.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9961" y="5362089"/>
            <a:ext cx="7766936" cy="109689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53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мая Общественная палата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профильными структурами города провела выездное совещание по коллективному обращению жителей частного сектора улицы Буденного по вопросу систематического образования несанкционированной свалки мусора в районе одного из домов.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52" y="2144684"/>
            <a:ext cx="4919133" cy="3897341"/>
          </a:xfrm>
        </p:spPr>
      </p:pic>
      <p:sp>
        <p:nvSpPr>
          <p:cNvPr id="5" name="Прямоугольник 4"/>
          <p:cNvSpPr/>
          <p:nvPr/>
        </p:nvSpPr>
        <p:spPr>
          <a:xfrm>
            <a:off x="5868785" y="2144684"/>
            <a:ext cx="6026728" cy="386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совещании выступили жители улицы, представители структурных подразделений администрации города Липецка: отдела охраны окружающей среды, департамента дорожного хозяйства и благоустройства, департамента градостроительства и архитектуры, департамента развития территории, представитель АО "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ЭкоПром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-Липецк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итогу встречи участниками были приняты решения о необходимости проведения разъяснительной работы с населением в части организации сбора и вывоза ТКО, о размещении информационных стендов, запрещающих складирование мусора и наступление административной ответственности за нарушение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Региональному оператору АО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ЭкоПром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-Липецк» предложено рассмотреть возможность использования малогабаритной техники для сбора ТКО и возобновить работу по реализации проекта установки индивидуальных контейнеров в частном секторе.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 взят на контроль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019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712" y="202276"/>
            <a:ext cx="10973106" cy="54586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Проблематика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обращений граждан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8077942"/>
              </p:ext>
            </p:extLst>
          </p:nvPr>
        </p:nvGraphicFramePr>
        <p:xfrm>
          <a:off x="1022465" y="997527"/>
          <a:ext cx="9493136" cy="5411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7547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70" y="609600"/>
            <a:ext cx="8509231" cy="96150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Результаты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769" y="1404852"/>
            <a:ext cx="10582103" cy="473825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горячую линию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указанный выше период, поступило больше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228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56,6% жалоб касались вопроса уборки снега. На втором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месте горячей линии оказались вопросы содержания жилья и проблемы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отоплением.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175 обращений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были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отработаны с управляющими компаниями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 обращений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 в Государственную жилищную инспекцию Липецкой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15 обращений рассмотрены в Палате;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участие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семинарах по проблемам ЖКХ;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Поступило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обращений после горячей линии- 34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них 33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решены в пользу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жителей.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выездных встреч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жителями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будет продолжен в следующем году.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807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956" y="609599"/>
            <a:ext cx="8584046" cy="5982393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Проект</a:t>
            </a:r>
            <a:br>
              <a:rPr lang="ru-RU" sz="4400" dirty="0" smtClean="0"/>
            </a:br>
            <a:r>
              <a:rPr lang="ru-RU" sz="4400" dirty="0" smtClean="0"/>
              <a:t> «Горячая линия»</a:t>
            </a:r>
            <a:endParaRPr lang="ru-RU" sz="4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81395" y="2011681"/>
            <a:ext cx="10291157" cy="4463934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россияне считают своей главной проблемой ситуацию с жилищно-коммунальным хозяйством. В органы власти поступает много жалоб на работу ЖКХ. Основная масса обращений в сфере жилищно-коммунального хозяйства касается вопросов качества предоставления гражданам коммунальных услуг, содержания общедомового имущества, переизбрания управляющих компаний.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2543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5294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Цель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8515" y="1837113"/>
            <a:ext cx="10656917" cy="420424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работы служб жилищно-коммунального хозяйства.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7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898" y="609600"/>
            <a:ext cx="10216342" cy="116932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Задачи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928553"/>
            <a:ext cx="10586411" cy="4112810"/>
          </a:xfrm>
        </p:spPr>
        <p:txBody>
          <a:bodyPr>
            <a:normAutofit lnSpcReduction="10000"/>
          </a:bodyPr>
          <a:lstStyle/>
          <a:p>
            <a:pPr lvl="0" fontAlgn="auto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горячих линий по различным проблемам в сфере ЖКХ.</a:t>
            </a:r>
          </a:p>
          <a:p>
            <a:pPr lvl="0" fontAlgn="auto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гражданам правильно формировать запросы к органам власти.</a:t>
            </a:r>
          </a:p>
          <a:p>
            <a:pPr lvl="0" fontAlgn="auto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жалоб в департамент ЖКХ и управляющие компании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обучающих семинаров,  выездные заседания по обращениям граждан.</a:t>
            </a:r>
          </a:p>
          <a:p>
            <a:pPr lvl="0" fontAlgn="auto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7070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206" y="257696"/>
            <a:ext cx="8550795" cy="89777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Мероприятия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705" y="1005840"/>
            <a:ext cx="10723419" cy="5642352"/>
          </a:xfrm>
        </p:spPr>
        <p:txBody>
          <a:bodyPr>
            <a:normAutofit/>
          </a:bodyPr>
          <a:lstStyle/>
          <a:p>
            <a:pPr lvl="0" fontAlgn="auto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17.01.2022 года по 28 января 2022 года:</a:t>
            </a:r>
          </a:p>
          <a:p>
            <a:pPr lvl="0" fontAlgn="auto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сообщений от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липчан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проблемах с отоплением,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уборкой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дворовых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территорий, содержанием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имущества многоквартирных домов.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684" y="3291841"/>
            <a:ext cx="5145578" cy="315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95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9090" y="141316"/>
            <a:ext cx="10881360" cy="764771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жителей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№ 6 по ул. Гагарина.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93" y="906087"/>
            <a:ext cx="4538748" cy="4713317"/>
          </a:xfrm>
        </p:spPr>
      </p:pic>
      <p:sp>
        <p:nvSpPr>
          <p:cNvPr id="5" name="Прямоугольник 4"/>
          <p:cNvSpPr/>
          <p:nvPr/>
        </p:nvSpPr>
        <p:spPr>
          <a:xfrm>
            <a:off x="5295207" y="906088"/>
            <a:ext cx="63924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Обеспокоенные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обозначали, что с недавних пор по вышеуказанному адресу отсутствует контейнерная площадка для сбора отходов. В следствии этого происходит накопление отходов, которые не вывозятся региональным оператором. В данном случае Управляющей компанией было принято решение о сносе контейнерной площадки по решению суда. Собственники домов по привычке приносили мусор на место прежней контейнерной площадки, в ходе чего образовывалась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свалка.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совещаниях по данной проблеме, были задействованы представители департамента развития территории, департамента жилищно-коммунального хозяйства, департамента дорожного хозяйства и благоустройства, отдела охраны окружающей среды администрации города Липецка,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представители АО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ЭкоПромЛипецк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которые дали оценку сложившейся ситуации и включились в работу по решению данного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вопроса, было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учтено предложение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компании и Департамента развития территории администрации города Липецка об обеспечении площадками ТКО существующими по адресам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Шкатова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д.4 и Гагарина, д.4, с обеспечением нормативов для дома по ул. Гагарина, д.6.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76772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694477" cy="1285702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апреля представители Общественной палаты города Липецка провели выездную встречу с руководством одной из управляющих компаний города по рассмотрению жалобы жительницы дома № 17 по улице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Неделина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7178" y="1895302"/>
            <a:ext cx="5145578" cy="4555373"/>
          </a:xfrm>
        </p:spPr>
        <p:txBody>
          <a:bodyPr>
            <a:normAutofit fontScale="32500" lnSpcReduction="20000"/>
          </a:bodyPr>
          <a:lstStyle/>
          <a:p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Жительница дома № 17 по ул.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Неделина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обратившись в Общественную палату города, рассказала, что на протяжении длительного времени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ее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квартире перебои с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отоплением, три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температура воздуха в комнатах держится на низкой отметке.</a:t>
            </a:r>
            <a:b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энергетик при встрече пояснил, что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заявительница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позволила представителям УК провести замер температуры в квартире, поэтому температура была замерена в квартире этажом выше и укладывалась в рекомендованные параметры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производственно-технического отдела управляющей компании пояснила, что при подготовке дома к зиме будут выполнены все необходимые работы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Всё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решаться в пределах финансовых возможностей жителей, скорее всего за счёт повышения тарифа, - пояснил главный энергетик управляющей компании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 Общественной палаты Липецка порекомендовал УК обратиться к жителям с предложением рассмотреть рассчитанный и экономически обоснованный оптимальный тариф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итогу встречи собравшиеся договорились вернуться к возникшей проблеме через две недели после начала отопительного сезона.</a:t>
            </a:r>
          </a:p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1895302"/>
            <a:ext cx="5665278" cy="455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17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23" y="609600"/>
            <a:ext cx="11122429" cy="728749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апреля состоялась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жителями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11 по улице Опытная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8167" y="1479666"/>
            <a:ext cx="5569526" cy="478813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Дому № 11 по улице Опытная уже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лет, трубы в подвале находятся в плачевном состоянии, периодически случаются порывы, фасад дома рушится, кровля из-за агрессивных внешних факторов пришла в негодность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встречи с жителями, которые присоединились к разговору, внимание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членов Общественной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обращено на те изменения, которые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липчане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хотели бы увидеть в своих дворах.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Где-то, по мнению жителей, необходимо оборудовать детские игровые комплексы, в других местах требуется замена канализационных труб или не организован вывоз мусора с контейнерных площадок. Озвучены и другие вопросы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Общественной палаты посоветовал неравнодушным гражданам для решения части вопросов поучаствовать в программе благоустройства «Мой дом – мой двор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Мнение общественности – важнейшее звено в организации работы всей сферы жилищно-коммунального хозяйства и местного самоуправления, – отметил председатель городской Общественной палаты. – Но с этой программой мэрия собирается заходить только в те дворы, где выстроено сильное территориальное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самоуправление. Рекомендовано обратиться в департамент развития территорий с целью создания ТОС.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" y="1479666"/>
            <a:ext cx="5577841" cy="471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62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331" y="468283"/>
            <a:ext cx="10930235" cy="903317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консультаций, участие в семинарах по вопросам и проблемам ЖКХ.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31" y="2061556"/>
            <a:ext cx="4837007" cy="3798916"/>
          </a:xfrm>
        </p:spPr>
      </p:pic>
      <p:pic>
        <p:nvPicPr>
          <p:cNvPr id="1026" name="Picture 2" descr="http://cup48.ru/wp-content/uploads/2022/06/DSC_0874-1024x6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094" y="2061556"/>
            <a:ext cx="5419899" cy="379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51435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164</TotalTime>
  <Words>999</Words>
  <Application>Microsoft Office PowerPoint</Application>
  <PresentationFormat>Широкоэкранный</PresentationFormat>
  <Paragraphs>38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Аспект</vt:lpstr>
      <vt:lpstr> Общественная палата города Липецка.   2022 год.</vt:lpstr>
      <vt:lpstr>Проект  «Горячая линия»</vt:lpstr>
      <vt:lpstr>Цель проекта:</vt:lpstr>
      <vt:lpstr>Задачи проекта:</vt:lpstr>
      <vt:lpstr>Мероприятия проекта:</vt:lpstr>
      <vt:lpstr>Обращение жителей дома № 6 по ул. Гагарина. </vt:lpstr>
      <vt:lpstr>12 апреля представители Общественной палаты города Липецка провели выездную встречу с руководством одной из управляющих компаний города по рассмотрению жалобы жительницы дома № 17 по улице Неделина.  </vt:lpstr>
      <vt:lpstr>19 апреля состоялась встреча с жителями дома 11 по улице Опытная. </vt:lpstr>
      <vt:lpstr>Проведение консультаций, участие в семинарах по вопросам и проблемам ЖКХ.</vt:lpstr>
      <vt:lpstr>27 мая Общественная палата совместно с профильными структурами города провела выездное совещание по коллективному обращению жителей частного сектора улицы Буденного по вопросу систематического образования несанкционированной свалки мусора в районе одного из домов. </vt:lpstr>
      <vt:lpstr>Проблематика обращений граждан</vt:lpstr>
      <vt:lpstr>Результаты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Проект  «Общественный диалог»</dc:title>
  <dc:creator>Общественная палата</dc:creator>
  <cp:lastModifiedBy>Общественная палата</cp:lastModifiedBy>
  <cp:revision>47</cp:revision>
  <dcterms:created xsi:type="dcterms:W3CDTF">2022-02-17T12:24:08Z</dcterms:created>
  <dcterms:modified xsi:type="dcterms:W3CDTF">2022-11-24T11:23:56Z</dcterms:modified>
</cp:coreProperties>
</file>