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73" r:id="rId8"/>
    <p:sldId id="267" r:id="rId9"/>
    <p:sldId id="274" r:id="rId10"/>
    <p:sldId id="271" r:id="rId11"/>
    <p:sldId id="268" r:id="rId12"/>
    <p:sldId id="272" r:id="rId13"/>
    <p:sldId id="265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413158022047827E-3"/>
          <c:y val="0"/>
          <c:w val="0.99409048903762454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966093063055017E-2"/>
          <c:y val="1.1031444393919849E-2"/>
          <c:w val="0.96586066140142102"/>
          <c:h val="0.9393270558334407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DE4-4818-A61F-2664953236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DE4-4818-A61F-2664953236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DE4-4818-A61F-2664953236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DE4-4818-A61F-2664953236C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DE4-4818-A61F-2664953236C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DE4-4818-A61F-2664953236CD}"/>
              </c:ext>
            </c:extLst>
          </c:dPt>
          <c:cat>
            <c:numRef>
              <c:f>Лист1!$A$2:$A$7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25</c:v>
                </c:pt>
                <c:pt idx="1">
                  <c:v>2</c:v>
                </c:pt>
                <c:pt idx="2">
                  <c:v>6</c:v>
                </c:pt>
                <c:pt idx="3">
                  <c:v>27</c:v>
                </c:pt>
                <c:pt idx="4">
                  <c:v>33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E4-4818-A61F-266495323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0.79818</cdr:x>
      <cdr:y>0</cdr:y>
    </cdr:from>
    <cdr:to>
      <cdr:x>1</cdr:x>
      <cdr:y>0.21663</cdr:y>
    </cdr:to>
    <cdr:sp macro="" textlink="">
      <cdr:nvSpPr>
        <cdr:cNvPr id="2" name="Скругленная прямоугольная выноска 1"/>
        <cdr:cNvSpPr/>
      </cdr:nvSpPr>
      <cdr:spPr>
        <a:xfrm xmlns:a="http://schemas.openxmlformats.org/drawingml/2006/main">
          <a:off x="6830514" y="0"/>
          <a:ext cx="1727063" cy="945256"/>
        </a:xfrm>
        <a:prstGeom xmlns:a="http://schemas.openxmlformats.org/drawingml/2006/main" prst="wedgeRoundRectCallou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33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1200" baseline="0" dirty="0" smtClean="0">
              <a:solidFill>
                <a:schemeClr val="tx1"/>
              </a:solidFill>
            </a:rPr>
            <a:t>Вопросы, связанные с содержанием МКД управляющими организациям; 33%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20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45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702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69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406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22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36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8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7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6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6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8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9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6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45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15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598515"/>
            <a:ext cx="8700194" cy="5769033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2024 год.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803" y="544746"/>
            <a:ext cx="1365276" cy="16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338349"/>
            <a:ext cx="4518121" cy="408154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гражданам правильно формировать запросы к органам власти;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929447" y="1338349"/>
            <a:ext cx="5166531" cy="4001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обращений в ГЖИ, департамент ЖКХ и управляющие компании и т.д.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854" y="2615910"/>
            <a:ext cx="65246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13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304" y="1266306"/>
            <a:ext cx="4167507" cy="429490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горячих линий по различным проблемам в сфере ЖКХ.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037513" y="1372985"/>
            <a:ext cx="4620647" cy="4081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Еженедельная программа «Про ЖКХ» на телеканале «Липецкое время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 с 9 января по 23 июля 2024 г.)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880" y="2768252"/>
            <a:ext cx="4718982" cy="3111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1" y="2691975"/>
            <a:ext cx="4767979" cy="318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304" y="1266306"/>
            <a:ext cx="4167507" cy="429490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комиссионных обследованиях МКД по подготовке к работе в зимний период.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037513" y="1372985"/>
            <a:ext cx="5144347" cy="4081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заседаниях лицензионной комиссии Липецкой области по лицензированию предпринимательской деятельности по управлению многоквартирными домами в Государственной жилищной инспекции Липецкой области.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1" y="2308878"/>
            <a:ext cx="4066783" cy="30500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23" y="3413759"/>
            <a:ext cx="5202477" cy="305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85399" y="295796"/>
            <a:ext cx="9888144" cy="92825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Проблематика обращений граждан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542759"/>
              </p:ext>
            </p:extLst>
          </p:nvPr>
        </p:nvGraphicFramePr>
        <p:xfrm>
          <a:off x="-6301184" y="2724051"/>
          <a:ext cx="8557578" cy="4363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>
            <a:off x="7825665" y="5738666"/>
            <a:ext cx="1870362" cy="1001683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Вопросы, связанные с содержанием МКД </a:t>
            </a:r>
            <a:r>
              <a:rPr lang="ru-RU" sz="1200" dirty="0" err="1">
                <a:solidFill>
                  <a:schemeClr val="tx1"/>
                </a:solidFill>
              </a:rPr>
              <a:t>ресурсоснабжающими</a:t>
            </a:r>
            <a:r>
              <a:rPr lang="ru-RU" sz="1200" dirty="0">
                <a:solidFill>
                  <a:schemeClr val="tx1"/>
                </a:solidFill>
              </a:rPr>
              <a:t> организациями; 27%</a:t>
            </a:r>
            <a:endParaRPr lang="ru-RU" sz="12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608969" y="1029741"/>
            <a:ext cx="1487979" cy="88946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Температурный режим в квартире; </a:t>
            </a:r>
            <a:r>
              <a:rPr lang="ru-RU" sz="1200" dirty="0" smtClean="0">
                <a:solidFill>
                  <a:schemeClr val="tx1"/>
                </a:solidFill>
              </a:rPr>
              <a:t>6%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269965" y="1260747"/>
            <a:ext cx="1522866" cy="76477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>
                <a:solidFill>
                  <a:schemeClr val="tx1"/>
                </a:solidFill>
              </a:rPr>
              <a:t>Вопросы благоустройства дворовых территорий 25%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9446675" y="2547900"/>
            <a:ext cx="1362720" cy="88946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Капитальный ремонт МКД и переселение из аварийного жилья; </a:t>
            </a:r>
            <a:r>
              <a:rPr lang="ru-RU" sz="1200" dirty="0" smtClean="0">
                <a:solidFill>
                  <a:schemeClr val="tx1"/>
                </a:solidFill>
              </a:rPr>
              <a:t>2%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9382012" y="4062681"/>
            <a:ext cx="948784" cy="313804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fld id="{F27D5D20-7643-408A-8E98-995ED2E5B9F7}" type="CATEGORYNAME">
              <a:rPr lang="ru-RU" smtClean="0"/>
              <a:pPr algn="ctr">
                <a:defRPr sz="1330" b="1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defRPr>
              </a:pPr>
              <a:t>Иное</a:t>
            </a:fld>
            <a:r>
              <a:rPr lang="ru-RU" dirty="0" smtClean="0"/>
              <a:t>;7%</a:t>
            </a:r>
            <a:endParaRPr lang="ru-RU" dirty="0"/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135226378"/>
              </p:ext>
            </p:extLst>
          </p:nvPr>
        </p:nvGraphicFramePr>
        <p:xfrm>
          <a:off x="1727150" y="1828800"/>
          <a:ext cx="8184107" cy="460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02514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788" y="1270000"/>
            <a:ext cx="9490248" cy="497283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Еженедельный прием граждан в Общественной палате города Липецка;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284 обращения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из них: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 решены в пользу граждан;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отклонено;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 по рассмотрению обращении жителей;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рабочих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 граждан с представителями ЖКХ, управляющих компаний,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августа по октябрь совместно с департаментом ЖКХ еженедельно проводились рейды по контролю подготовки МКД к работе в зимний период;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Еженедельная программа «Про ЖКХ» на телеканале «Липецкое время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(с 10 января по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23 июля 2024 г.);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86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55" y="515389"/>
            <a:ext cx="8744989" cy="6076603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«Горячая линия»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6729" y="2011681"/>
            <a:ext cx="10851956" cy="4463934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россияне считают своей главной проблемой ситуацию с жилищно-коммунальным хозяйством. В органы власти поступает много жалоб на работу ЖКХ. Основная масса обращений в сфере жилищно-коммунального хозяйства касается вопросов качества предоставления гражданам коммунальных услуг, содержания общедомового имущества, переизбрания управляющих компаний.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503" y="1482271"/>
            <a:ext cx="10656917" cy="420424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служб жилищно-коммунального хозяйства.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898" y="609600"/>
            <a:ext cx="10216342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449238"/>
            <a:ext cx="9773728" cy="371798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жителей города Липецка с департаментом ЖКХ, ГЖИ, управляющими компаниями, представителями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по вопросам ЖКХ.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горячих линий по различным проблемам в сфере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мероприятия по жалобам жителей.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206" y="257696"/>
            <a:ext cx="8550795" cy="89777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Мероприятия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6" y="992509"/>
            <a:ext cx="10390812" cy="5029201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граждан по вопросам ЖКХ;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заседания по обращениям граждан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встречи жителей с представителями ЖКХ;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гражданам правильно формировать запросы к органам власти;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ГЖИ, департамент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ЖКХ и управляющие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компании и т.д.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проведение горячих линий по различным проблемам в сфере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Еженедельная программа «Про ЖКХ» на телеканале «Липецкое время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(с 9 января по 23 июля 2024 г)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заседаниях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лицензионной комиссии Липецкой области по лицензированию предпринимательской деятельности по управлению многоквартирными домами в Государственной жилищной инспекции Липецкой области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комиссионных обследованиях МКД по подготовке к работе в зимний период.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59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0" y="1548938"/>
            <a:ext cx="9642405" cy="429490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граждан по вопросам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 в Общественной палате города Липецка;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0" y="2271556"/>
            <a:ext cx="4480142" cy="28496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981" y="4096012"/>
            <a:ext cx="4811104" cy="24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0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1355" y="1060423"/>
            <a:ext cx="4331370" cy="429490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рием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Штабе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5661" y="1150193"/>
            <a:ext cx="4331370" cy="4294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рием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приемной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партии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49" y="2230088"/>
            <a:ext cx="4556741" cy="34175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355" y="2230088"/>
            <a:ext cx="4832409" cy="241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6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629294"/>
            <a:ext cx="4351866" cy="408154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рассмотрению обращений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277996" y="1629294"/>
            <a:ext cx="4450668" cy="4001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встречи жителей с представителями ЖКХ;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833" y="2360035"/>
            <a:ext cx="5076142" cy="3507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24" y="2360035"/>
            <a:ext cx="4676830" cy="350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32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629294"/>
            <a:ext cx="4351866" cy="408154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с департаментом ЖКХ,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организациями, управляющими компаниями и председателями домовых комитетов;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277996" y="1629294"/>
            <a:ext cx="4450668" cy="4001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представителями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 по рассмотрению обращений граждан;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1" y="3118981"/>
            <a:ext cx="4783837" cy="25918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118981"/>
            <a:ext cx="5060514" cy="262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753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665</TotalTime>
  <Words>566</Words>
  <Application>Microsoft Office PowerPoint</Application>
  <PresentationFormat>Широкоэкранный</PresentationFormat>
  <Paragraphs>67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Wingdings 3</vt:lpstr>
      <vt:lpstr>Аспект</vt:lpstr>
      <vt:lpstr> Общественная палата города Липецка.   2024 год.</vt:lpstr>
      <vt:lpstr>Проект  «Горячая линия»</vt:lpstr>
      <vt:lpstr>Цель проекта:</vt:lpstr>
      <vt:lpstr>Задачи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Проблематика обращений граждан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«Общественный диалог»</dc:title>
  <dc:creator>Общественная палата</dc:creator>
  <cp:lastModifiedBy>Общественная палата</cp:lastModifiedBy>
  <cp:revision>98</cp:revision>
  <dcterms:created xsi:type="dcterms:W3CDTF">2022-02-17T12:24:08Z</dcterms:created>
  <dcterms:modified xsi:type="dcterms:W3CDTF">2024-10-17T11:53:05Z</dcterms:modified>
</cp:coreProperties>
</file>