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1"/>
  </p:sldMasterIdLst>
  <p:notesMasterIdLst>
    <p:notesMasterId r:id="rId36"/>
  </p:notesMasterIdLst>
  <p:sldIdLst>
    <p:sldId id="256" r:id="rId2"/>
    <p:sldId id="257" r:id="rId3"/>
    <p:sldId id="264" r:id="rId4"/>
    <p:sldId id="275" r:id="rId5"/>
    <p:sldId id="259" r:id="rId6"/>
    <p:sldId id="260" r:id="rId7"/>
    <p:sldId id="261" r:id="rId8"/>
    <p:sldId id="263" r:id="rId9"/>
    <p:sldId id="268" r:id="rId10"/>
    <p:sldId id="265" r:id="rId11"/>
    <p:sldId id="266" r:id="rId12"/>
    <p:sldId id="267" r:id="rId13"/>
    <p:sldId id="269" r:id="rId14"/>
    <p:sldId id="271" r:id="rId15"/>
    <p:sldId id="272" r:id="rId16"/>
    <p:sldId id="273" r:id="rId17"/>
    <p:sldId id="274" r:id="rId18"/>
    <p:sldId id="286" r:id="rId19"/>
    <p:sldId id="287" r:id="rId20"/>
    <p:sldId id="288" r:id="rId21"/>
    <p:sldId id="289" r:id="rId22"/>
    <p:sldId id="290" r:id="rId23"/>
    <p:sldId id="291" r:id="rId24"/>
    <p:sldId id="292" r:id="rId25"/>
    <p:sldId id="293" r:id="rId26"/>
    <p:sldId id="294" r:id="rId27"/>
    <p:sldId id="300" r:id="rId28"/>
    <p:sldId id="301" r:id="rId29"/>
    <p:sldId id="302" r:id="rId30"/>
    <p:sldId id="303" r:id="rId31"/>
    <p:sldId id="304" r:id="rId32"/>
    <p:sldId id="309" r:id="rId33"/>
    <p:sldId id="310" r:id="rId34"/>
    <p:sldId id="262"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4660"/>
  </p:normalViewPr>
  <p:slideViewPr>
    <p:cSldViewPr snapToGrid="0">
      <p:cViewPr varScale="1">
        <p:scale>
          <a:sx n="111" d="100"/>
          <a:sy n="111" d="100"/>
        </p:scale>
        <p:origin x="4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7B156A-1504-4799-AE26-D368E0F0DF30}" type="datetimeFigureOut">
              <a:rPr lang="ru-RU" smtClean="0"/>
              <a:t>17.10.2024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6DAF93-30C7-4917-8D9C-36CA694033F4}" type="slidenum">
              <a:rPr lang="ru-RU" smtClean="0"/>
              <a:t>‹#›</a:t>
            </a:fld>
            <a:endParaRPr lang="ru-RU"/>
          </a:p>
        </p:txBody>
      </p:sp>
    </p:spTree>
    <p:extLst>
      <p:ext uri="{BB962C8B-B14F-4D97-AF65-F5344CB8AC3E}">
        <p14:creationId xmlns:p14="http://schemas.microsoft.com/office/powerpoint/2010/main" val="1211063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PlaceHolder 1"/>
          <p:cNvSpPr>
            <a:spLocks noGrp="1" noRot="1" noChangeAspect="1"/>
          </p:cNvSpPr>
          <p:nvPr>
            <p:ph type="sldImg"/>
          </p:nvPr>
        </p:nvSpPr>
        <p:spPr>
          <a:xfrm>
            <a:off x="685800" y="1143000"/>
            <a:ext cx="5486400" cy="3086100"/>
          </a:xfrm>
          <a:prstGeom prst="rect">
            <a:avLst/>
          </a:prstGeom>
        </p:spPr>
      </p:sp>
      <p:sp>
        <p:nvSpPr>
          <p:cNvPr id="241" name="PlaceHolder 2"/>
          <p:cNvSpPr>
            <a:spLocks noGrp="1"/>
          </p:cNvSpPr>
          <p:nvPr>
            <p:ph type="body"/>
          </p:nvPr>
        </p:nvSpPr>
        <p:spPr>
          <a:xfrm>
            <a:off x="685800" y="4400640"/>
            <a:ext cx="5486040" cy="3600000"/>
          </a:xfrm>
          <a:prstGeom prst="rect">
            <a:avLst/>
          </a:prstGeom>
        </p:spPr>
        <p:txBody>
          <a:bodyPr>
            <a:noAutofit/>
          </a:bodyPr>
          <a:lstStyle/>
          <a:p>
            <a:endParaRPr lang="ru-RU" sz="2000" b="0" strike="noStrike" spc="-1">
              <a:latin typeface="Arial"/>
            </a:endParaRPr>
          </a:p>
        </p:txBody>
      </p:sp>
      <p:sp>
        <p:nvSpPr>
          <p:cNvPr id="24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EAEB5379-B3C4-458A-B271-C587BA2A66CB}" type="slidenum">
              <a:rPr lang="ru-RU" sz="1200" b="0" strike="noStrike" spc="-1">
                <a:solidFill>
                  <a:srgbClr val="000000"/>
                </a:solidFill>
                <a:latin typeface="+mn-lt"/>
                <a:ea typeface="+mn-ea"/>
              </a:rPr>
              <a:t>24</a:t>
            </a:fld>
            <a:endParaRPr lang="ru-RU" sz="1200" b="0" strike="noStrike" spc="-1">
              <a:latin typeface="Times New Roman"/>
            </a:endParaRPr>
          </a:p>
        </p:txBody>
      </p:sp>
    </p:spTree>
    <p:extLst>
      <p:ext uri="{BB962C8B-B14F-4D97-AF65-F5344CB8AC3E}">
        <p14:creationId xmlns:p14="http://schemas.microsoft.com/office/powerpoint/2010/main" val="20279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PlaceHolder 1"/>
          <p:cNvSpPr>
            <a:spLocks noGrp="1" noRot="1" noChangeAspect="1"/>
          </p:cNvSpPr>
          <p:nvPr>
            <p:ph type="sldImg"/>
          </p:nvPr>
        </p:nvSpPr>
        <p:spPr>
          <a:xfrm>
            <a:off x="685800" y="1143000"/>
            <a:ext cx="5486400" cy="3086100"/>
          </a:xfrm>
          <a:prstGeom prst="rect">
            <a:avLst/>
          </a:prstGeom>
        </p:spPr>
      </p:sp>
      <p:sp>
        <p:nvSpPr>
          <p:cNvPr id="244" name="PlaceHolder 2"/>
          <p:cNvSpPr>
            <a:spLocks noGrp="1"/>
          </p:cNvSpPr>
          <p:nvPr>
            <p:ph type="body"/>
          </p:nvPr>
        </p:nvSpPr>
        <p:spPr>
          <a:xfrm>
            <a:off x="685800" y="4400640"/>
            <a:ext cx="5486040" cy="3600000"/>
          </a:xfrm>
          <a:prstGeom prst="rect">
            <a:avLst/>
          </a:prstGeom>
        </p:spPr>
        <p:txBody>
          <a:bodyPr>
            <a:noAutofit/>
          </a:bodyPr>
          <a:lstStyle/>
          <a:p>
            <a:endParaRPr lang="ru-RU" sz="2000" b="0" strike="noStrike" spc="-1">
              <a:latin typeface="Arial"/>
            </a:endParaRPr>
          </a:p>
        </p:txBody>
      </p:sp>
      <p:sp>
        <p:nvSpPr>
          <p:cNvPr id="24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DC06C2AF-FF1F-4708-B336-11BCA70BFDA4}" type="slidenum">
              <a:rPr lang="ru-RU" sz="1200" b="0" strike="noStrike" spc="-1">
                <a:solidFill>
                  <a:srgbClr val="000000"/>
                </a:solidFill>
                <a:latin typeface="+mn-lt"/>
                <a:ea typeface="+mn-ea"/>
              </a:rPr>
              <a:t>27</a:t>
            </a:fld>
            <a:endParaRPr lang="ru-RU" sz="1200" b="0" strike="noStrike" spc="-1">
              <a:latin typeface="Times New Roman"/>
            </a:endParaRPr>
          </a:p>
        </p:txBody>
      </p:sp>
    </p:spTree>
    <p:extLst>
      <p:ext uri="{BB962C8B-B14F-4D97-AF65-F5344CB8AC3E}">
        <p14:creationId xmlns:p14="http://schemas.microsoft.com/office/powerpoint/2010/main" val="2702554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4564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4305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7147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53848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1848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4163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956192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5316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32" name="PlaceHolder 1"/>
          <p:cNvSpPr>
            <a:spLocks noGrp="1"/>
          </p:cNvSpPr>
          <p:nvPr>
            <p:ph type="title"/>
          </p:nvPr>
        </p:nvSpPr>
        <p:spPr>
          <a:xfrm>
            <a:off x="677160" y="1498680"/>
            <a:ext cx="3854160" cy="1278000"/>
          </a:xfrm>
          <a:prstGeom prst="rect">
            <a:avLst/>
          </a:prstGeom>
        </p:spPr>
        <p:txBody>
          <a:bodyPr lIns="0" tIns="0" rIns="0" bIns="0" anchor="ctr">
            <a:noAutofit/>
          </a:bodyPr>
          <a:lstStyle/>
          <a:p>
            <a:endParaRPr lang="en-US" sz="1800" b="0" strike="noStrike" spc="-1">
              <a:solidFill>
                <a:srgbClr val="000000"/>
              </a:solidFill>
              <a:latin typeface="Trebuchet MS"/>
            </a:endParaRPr>
          </a:p>
        </p:txBody>
      </p:sp>
      <p:sp>
        <p:nvSpPr>
          <p:cNvPr id="133" name="PlaceHolder 2"/>
          <p:cNvSpPr>
            <a:spLocks noGrp="1"/>
          </p:cNvSpPr>
          <p:nvPr>
            <p:ph type="subTitle"/>
          </p:nvPr>
        </p:nvSpPr>
        <p:spPr>
          <a:xfrm>
            <a:off x="4760640" y="514800"/>
            <a:ext cx="4513320" cy="5526000"/>
          </a:xfrm>
          <a:prstGeom prst="rect">
            <a:avLst/>
          </a:prstGeom>
        </p:spPr>
        <p:txBody>
          <a:bodyPr lIns="0" tIns="0" rIns="0" bIns="0" anchor="ctr">
            <a:noAutofit/>
          </a:bodyPr>
          <a:lstStyle/>
          <a:p>
            <a:pPr algn="ctr"/>
            <a:endParaRPr lang="ru-RU" sz="3200" b="0" strike="noStrike" spc="-1">
              <a:latin typeface="Arial"/>
            </a:endParaRPr>
          </a:p>
        </p:txBody>
      </p:sp>
    </p:spTree>
    <p:extLst>
      <p:ext uri="{BB962C8B-B14F-4D97-AF65-F5344CB8AC3E}">
        <p14:creationId xmlns:p14="http://schemas.microsoft.com/office/powerpoint/2010/main" val="3814894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4720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9076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10/17/2024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445083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3108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6900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0759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smtClean="0"/>
              <a:t>10/17/2024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638811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10/17/2024</a:t>
            </a:fld>
            <a:endParaRPr lang="en-US" dirty="0"/>
          </a:p>
        </p:txBody>
      </p:sp>
    </p:spTree>
    <p:extLst>
      <p:ext uri="{BB962C8B-B14F-4D97-AF65-F5344CB8AC3E}">
        <p14:creationId xmlns:p14="http://schemas.microsoft.com/office/powerpoint/2010/main" val="4154005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10/17/2024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7299131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7.emf"/></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17.xml"/><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7.xml"/><Relationship Id="rId4" Type="http://schemas.openxmlformats.org/officeDocument/2006/relationships/image" Target="../media/image56.jpg"/></Relationships>
</file>

<file path=ppt/slides/_rels/slide3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73332" y="598515"/>
            <a:ext cx="8700194" cy="5769033"/>
          </a:xfrm>
        </p:spPr>
        <p:txBody>
          <a:bodyPr/>
          <a:lstStyle/>
          <a:p>
            <a:pPr algn="ctr"/>
            <a:r>
              <a:rPr lang="ru-RU" dirty="0" smtClean="0"/>
              <a:t/>
            </a:r>
            <a:br>
              <a:rPr lang="ru-RU" dirty="0" smtClean="0"/>
            </a:br>
            <a:r>
              <a:rPr lang="ru-RU" dirty="0" smtClean="0"/>
              <a:t>Общественная палата города Липецка.</a:t>
            </a:r>
            <a:br>
              <a:rPr lang="ru-RU" dirty="0" smtClean="0"/>
            </a:br>
            <a:r>
              <a:rPr lang="ru-RU" dirty="0" smtClean="0"/>
              <a:t/>
            </a:r>
            <a:br>
              <a:rPr lang="ru-RU" dirty="0" smtClean="0"/>
            </a:br>
            <a:r>
              <a:rPr lang="ru-RU" dirty="0"/>
              <a:t/>
            </a:r>
            <a:br>
              <a:rPr lang="ru-RU" dirty="0"/>
            </a:br>
            <a:r>
              <a:rPr lang="ru-RU" dirty="0" smtClean="0"/>
              <a:t>2022-2024 гг.</a:t>
            </a:r>
            <a:endParaRPr lang="ru-RU" dirty="0"/>
          </a:p>
        </p:txBody>
      </p:sp>
    </p:spTree>
    <p:extLst>
      <p:ext uri="{BB962C8B-B14F-4D97-AF65-F5344CB8AC3E}">
        <p14:creationId xmlns:p14="http://schemas.microsoft.com/office/powerpoint/2010/main" val="2006531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1451" y="1095291"/>
            <a:ext cx="11060235" cy="5205756"/>
          </a:xfrm>
        </p:spPr>
        <p:txBody>
          <a:bodyPr>
            <a:normAutofit lnSpcReduction="10000"/>
          </a:bodyPr>
          <a:lstStyle/>
          <a:p>
            <a:pPr lvl="8"/>
            <a:r>
              <a:rPr lang="ru-RU"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Бессуднов А.Н., презентовал альбом</a:t>
            </a:r>
            <a:r>
              <a:rPr lang="ru-RU" sz="1800" b="1"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«Линии роста. Памятники историко-культурного наследия пограничья России </a:t>
            </a:r>
            <a:r>
              <a:rPr lang="en-US" sz="1800" dirty="0">
                <a:latin typeface="Times New Roman" panose="02020603050405020304" pitchFamily="18" charset="0"/>
                <a:cs typeface="Times New Roman" panose="02020603050405020304" pitchFamily="18" charset="0"/>
              </a:rPr>
              <a:t>XVI</a:t>
            </a:r>
            <a:r>
              <a:rPr lang="ru-RU" sz="18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XVIII</a:t>
            </a:r>
            <a:r>
              <a:rPr lang="ru-RU" sz="1800" dirty="0">
                <a:latin typeface="Times New Roman" panose="02020603050405020304" pitchFamily="18" charset="0"/>
                <a:cs typeface="Times New Roman" panose="02020603050405020304" pitchFamily="18" charset="0"/>
              </a:rPr>
              <a:t> вв.», где изложены не только итоги всестороннего изучения более 70 объектов защитных линий нашего государства, но и обоснована необходимость их сохранения, где он является одним из авторов.  Назревшая необходимость сохранения исторической памяти обсуждалась уже достаточно давно, но еще больше мы уверились в ее актуальности, в том числе и в ходе  встречи В.В. Путина с общественностью в г. Усмани Липецкой области 22 января 2020 года, где им был поддержан наш вопрос о необходимости развития долгосрочного культурно-исторического и туристического проекта в пределах Белгородской защитной черты. Примечательно, что высказанная в нашем регионе идея была с воодушевлением поддержана ученым сообществом в 19 регионах России и к настоящему времени получила воплощение в изданном при поддержке Российского исторического общества и Фонда «История Отечества». Знакомство с героическими страницами истории, сопричастность с ними через конкретные археологические памятники, письменные источники, реконструкции и неформальное общение, способствует формированию чувства гордости за свое Отечество.</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451" y="1078665"/>
            <a:ext cx="3911291" cy="5014564"/>
          </a:xfrm>
          <a:prstGeom prst="rect">
            <a:avLst/>
          </a:prstGeom>
        </p:spPr>
      </p:pic>
    </p:spTree>
    <p:extLst>
      <p:ext uri="{BB962C8B-B14F-4D97-AF65-F5344CB8AC3E}">
        <p14:creationId xmlns:p14="http://schemas.microsoft.com/office/powerpoint/2010/main" val="40312152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813955"/>
            <a:ext cx="10960484" cy="5227408"/>
          </a:xfrm>
        </p:spPr>
        <p:txBody>
          <a:bodyPr>
            <a:normAutofit/>
          </a:bodyPr>
          <a:lstStyle/>
          <a:p>
            <a:pPr lvl="8"/>
            <a:r>
              <a:rPr lang="ru-RU" sz="1800" dirty="0" smtClean="0">
                <a:latin typeface="Times New Roman" panose="02020603050405020304" pitchFamily="18" charset="0"/>
                <a:cs typeface="Times New Roman" panose="02020603050405020304" pitchFamily="18" charset="0"/>
              </a:rPr>
              <a:t>Нарциссов </a:t>
            </a:r>
            <a:r>
              <a:rPr lang="ru-RU" sz="1800" dirty="0">
                <a:latin typeface="Times New Roman" panose="02020603050405020304" pitchFamily="18" charset="0"/>
                <a:cs typeface="Times New Roman" panose="02020603050405020304" pitchFamily="18" charset="0"/>
              </a:rPr>
              <a:t>А.С., презентовал  книгу «По законам мужества», где он </a:t>
            </a:r>
            <a:r>
              <a:rPr lang="ru-RU" sz="1800" dirty="0" smtClean="0">
                <a:latin typeface="Times New Roman" panose="02020603050405020304" pitchFamily="18" charset="0"/>
                <a:cs typeface="Times New Roman" panose="02020603050405020304" pitchFamily="18" charset="0"/>
              </a:rPr>
              <a:t>является </a:t>
            </a:r>
            <a:r>
              <a:rPr lang="ru-RU" sz="1800" dirty="0">
                <a:latin typeface="Times New Roman" panose="02020603050405020304" pitchFamily="18" charset="0"/>
                <a:cs typeface="Times New Roman" panose="02020603050405020304" pitchFamily="18" charset="0"/>
              </a:rPr>
              <a:t>одним из авторов. Эта книга о смелых и мужественных людях,              бесстрашно вступивших в тяжёлые для России времена на путь борьбы с              организованной преступностью, став однажды сотрудниками УБОП УВД по Липецкой области и Липецкого отряда СОБР в первую и вторую Чеченскую войну. Деятельность   «спецназа» во  всём мире проходит, в основном, под грифом «Совершенно        секретно».          Долгие годы, находясь на острие борьбы с преступностью и коррупцией , эти бойцы «невидимого фронта» скрывали свои лица, грамотно и отважно                выполняя профессиональный долг. И вот сегодня, когда многие грифы уже сняты, мы рассказываем  о наших земляках, липчанах – настоящих героях,              оставшихся в живых и погибших в боях. О подвигах тех, кто самоотверженно и беззаветно служил и поныне служит своему народу, с честью защищая до             последнего вздоха спокойствие и интересы </a:t>
            </a:r>
            <a:r>
              <a:rPr lang="ru-RU" sz="1800" dirty="0" smtClean="0">
                <a:latin typeface="Times New Roman" panose="02020603050405020304" pitchFamily="18" charset="0"/>
                <a:cs typeface="Times New Roman" panose="02020603050405020304" pitchFamily="18" charset="0"/>
              </a:rPr>
              <a:t>Родины.</a:t>
            </a:r>
            <a:endParaRPr lang="ru-RU" sz="1800"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ChangeAspect="1"/>
          </p:cNvGraphicFramePr>
          <p:nvPr>
            <p:extLst>
              <p:ext uri="{D42A27DB-BD31-4B8C-83A1-F6EECF244321}">
                <p14:modId xmlns:p14="http://schemas.microsoft.com/office/powerpoint/2010/main" val="4181897016"/>
              </p:ext>
            </p:extLst>
          </p:nvPr>
        </p:nvGraphicFramePr>
        <p:xfrm>
          <a:off x="677334" y="718590"/>
          <a:ext cx="3736975" cy="5418138"/>
        </p:xfrm>
        <a:graphic>
          <a:graphicData uri="http://schemas.openxmlformats.org/presentationml/2006/ole">
            <mc:AlternateContent xmlns:mc="http://schemas.openxmlformats.org/markup-compatibility/2006">
              <mc:Choice xmlns:v="urn:schemas-microsoft-com:vml" Requires="v">
                <p:oleObj spid="_x0000_s1071" name="Acrobat Document" r:id="rId3" imgW="5400339" imgH="7829241" progId="AcroExch.Document.DC">
                  <p:embed/>
                </p:oleObj>
              </mc:Choice>
              <mc:Fallback>
                <p:oleObj name="Acrobat Document" r:id="rId3" imgW="5400339" imgH="7829241" progId="AcroExch.Document.DC">
                  <p:embed/>
                  <p:pic>
                    <p:nvPicPr>
                      <p:cNvPr id="0" name=""/>
                      <p:cNvPicPr/>
                      <p:nvPr/>
                    </p:nvPicPr>
                    <p:blipFill>
                      <a:blip r:embed="rId4"/>
                      <a:stretch>
                        <a:fillRect/>
                      </a:stretch>
                    </p:blipFill>
                    <p:spPr>
                      <a:xfrm>
                        <a:off x="677334" y="718590"/>
                        <a:ext cx="3736975" cy="5418138"/>
                      </a:xfrm>
                      <a:prstGeom prst="rect">
                        <a:avLst/>
                      </a:prstGeom>
                    </p:spPr>
                  </p:pic>
                </p:oleObj>
              </mc:Fallback>
            </mc:AlternateContent>
          </a:graphicData>
        </a:graphic>
      </p:graphicFrame>
    </p:spTree>
    <p:extLst>
      <p:ext uri="{BB962C8B-B14F-4D97-AF65-F5344CB8AC3E}">
        <p14:creationId xmlns:p14="http://schemas.microsoft.com/office/powerpoint/2010/main" val="1874253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972589"/>
            <a:ext cx="10860732" cy="5068774"/>
          </a:xfrm>
        </p:spPr>
        <p:txBody>
          <a:bodyPr>
            <a:normAutofit/>
          </a:bodyPr>
          <a:lstStyle/>
          <a:p>
            <a:pPr marL="3657600" lvl="8" indent="0">
              <a:buNone/>
            </a:pPr>
            <a:endParaRPr lang="ru-RU" sz="2400" dirty="0" smtClean="0">
              <a:latin typeface="Times New Roman" panose="02020603050405020304" pitchFamily="18" charset="0"/>
              <a:cs typeface="Times New Roman" panose="02020603050405020304" pitchFamily="18" charset="0"/>
            </a:endParaRPr>
          </a:p>
          <a:p>
            <a:pPr lvl="8"/>
            <a:r>
              <a:rPr lang="ru-RU" sz="2400" dirty="0" smtClean="0">
                <a:latin typeface="Times New Roman" panose="02020603050405020304" pitchFamily="18" charset="0"/>
                <a:cs typeface="Times New Roman" panose="02020603050405020304" pitchFamily="18" charset="0"/>
              </a:rPr>
              <a:t>Загрядский </a:t>
            </a:r>
            <a:r>
              <a:rPr lang="ru-RU" sz="2400" dirty="0">
                <a:latin typeface="Times New Roman" panose="02020603050405020304" pitchFamily="18" charset="0"/>
                <a:cs typeface="Times New Roman" panose="02020603050405020304" pitchFamily="18" charset="0"/>
              </a:rPr>
              <a:t>М.А</a:t>
            </a:r>
            <a:r>
              <a:rPr lang="ru-RU" sz="2400" dirty="0" smtClean="0">
                <a:latin typeface="Times New Roman" panose="02020603050405020304" pitchFamily="18" charset="0"/>
                <a:cs typeface="Times New Roman" panose="02020603050405020304" pitchFamily="18" charset="0"/>
              </a:rPr>
              <a:t>., презентовал </a:t>
            </a:r>
            <a:r>
              <a:rPr lang="ru-RU" sz="2400" dirty="0">
                <a:latin typeface="Times New Roman" panose="02020603050405020304" pitchFamily="18" charset="0"/>
                <a:cs typeface="Times New Roman" panose="02020603050405020304" pitchFamily="18" charset="0"/>
              </a:rPr>
              <a:t>книгу «Проза, </a:t>
            </a:r>
            <a:r>
              <a:rPr lang="ru-RU" sz="2400" dirty="0" smtClean="0">
                <a:latin typeface="Times New Roman" panose="02020603050405020304" pitchFamily="18" charset="0"/>
                <a:cs typeface="Times New Roman" panose="02020603050405020304" pitchFamily="18" charset="0"/>
              </a:rPr>
              <a:t>Стихи</a:t>
            </a:r>
            <a:r>
              <a:rPr lang="ru-RU" sz="2400" dirty="0">
                <a:latin typeface="Times New Roman" panose="02020603050405020304" pitchFamily="18" charset="0"/>
                <a:cs typeface="Times New Roman" panose="02020603050405020304" pitchFamily="18" charset="0"/>
              </a:rPr>
              <a:t>. Статьи», которую создала семья Загрядских. Ее содержание-это судьба земляков и самого автора- Загрядской Зои Кузьминичны, учителя из села Соловьево Становлянского района Липецкой области, на долю которой выпали все тяготы и невзгоды Великой Отечественной войны. Всю свою </a:t>
            </a:r>
            <a:r>
              <a:rPr lang="ru-RU" sz="2400" dirty="0" smtClean="0">
                <a:latin typeface="Times New Roman" panose="02020603050405020304" pitchFamily="18" charset="0"/>
                <a:cs typeface="Times New Roman" panose="02020603050405020304" pitchFamily="18" charset="0"/>
              </a:rPr>
              <a:t>жизнь </a:t>
            </a:r>
            <a:r>
              <a:rPr lang="ru-RU" sz="2400" dirty="0">
                <a:latin typeface="Times New Roman" panose="02020603050405020304" pitchFamily="18" charset="0"/>
                <a:cs typeface="Times New Roman" panose="02020603050405020304" pitchFamily="18" charset="0"/>
              </a:rPr>
              <a:t>она посвятила поиску и увековечиванию памяти наших земляков, погибших в годы ВОВ. В книге собраны стихи, прозы и статьи о судьбах людей</a:t>
            </a:r>
            <a:r>
              <a:rPr lang="ru-RU" sz="2400" dirty="0" smtClean="0">
                <a:latin typeface="Times New Roman" panose="02020603050405020304" pitchFamily="18" charset="0"/>
                <a:cs typeface="Times New Roman" panose="02020603050405020304" pitchFamily="18" charset="0"/>
              </a:rPr>
              <a:t>, по которым </a:t>
            </a:r>
            <a:r>
              <a:rPr lang="ru-RU" sz="2400" dirty="0">
                <a:latin typeface="Times New Roman" panose="02020603050405020304" pitchFamily="18" charset="0"/>
                <a:cs typeface="Times New Roman" panose="02020603050405020304" pitchFamily="18" charset="0"/>
              </a:rPr>
              <a:t>можно учить историю нашего края.</a:t>
            </a:r>
          </a:p>
          <a:p>
            <a:pPr lvl="8"/>
            <a:endParaRPr lang="ru-RU" sz="24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3" y="1060796"/>
            <a:ext cx="3853103" cy="4980567"/>
          </a:xfrm>
          <a:prstGeom prst="rect">
            <a:avLst/>
          </a:prstGeom>
        </p:spPr>
      </p:pic>
    </p:spTree>
    <p:extLst>
      <p:ext uri="{BB962C8B-B14F-4D97-AF65-F5344CB8AC3E}">
        <p14:creationId xmlns:p14="http://schemas.microsoft.com/office/powerpoint/2010/main" val="39219020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5143" y="609600"/>
            <a:ext cx="11197240" cy="770313"/>
          </a:xfrm>
        </p:spPr>
        <p:txBody>
          <a:bodyPr>
            <a:normAutofit fontScale="90000"/>
          </a:bodyPr>
          <a:lstStyle/>
          <a:p>
            <a:r>
              <a:rPr lang="en-US" sz="2400" dirty="0" smtClean="0">
                <a:solidFill>
                  <a:schemeClr val="tx1"/>
                </a:solidFill>
                <a:latin typeface="Times New Roman" panose="02020603050405020304" pitchFamily="18" charset="0"/>
                <a:cs typeface="Times New Roman" panose="02020603050405020304" pitchFamily="18" charset="0"/>
              </a:rPr>
              <a:t>1</a:t>
            </a:r>
            <a:r>
              <a:rPr lang="ru-RU" sz="2400" dirty="0" smtClean="0">
                <a:solidFill>
                  <a:schemeClr val="tx1"/>
                </a:solidFill>
                <a:latin typeface="Times New Roman" panose="02020603050405020304" pitchFamily="18" charset="0"/>
                <a:cs typeface="Times New Roman" panose="02020603050405020304" pitchFamily="18" charset="0"/>
              </a:rPr>
              <a:t>6.06.2022 года. Обсуждение проекта реконструкции стены вокруг Евдокиевского кладбища.</a:t>
            </a: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t="10082" b="48149"/>
          <a:stretch/>
        </p:blipFill>
        <p:spPr>
          <a:xfrm>
            <a:off x="532016" y="1471353"/>
            <a:ext cx="5370020" cy="4713316"/>
          </a:xfrm>
          <a:prstGeom prst="rect">
            <a:avLst/>
          </a:prstGeom>
        </p:spPr>
      </p:pic>
      <p:pic>
        <p:nvPicPr>
          <p:cNvPr id="5" name="Рисунок 4">
            <a:extLst>
              <a:ext uri="{FF2B5EF4-FFF2-40B4-BE49-F238E27FC236}">
                <a16:creationId xmlns:a16="http://schemas.microsoft.com/office/drawing/2014/main" id="{DC9A8A49-7B61-45B1-B0DA-19DDB21C3C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8413" y="1471353"/>
            <a:ext cx="2668386" cy="2069866"/>
          </a:xfrm>
          <a:prstGeom prst="rect">
            <a:avLst/>
          </a:prstGeom>
        </p:spPr>
      </p:pic>
      <p:pic>
        <p:nvPicPr>
          <p:cNvPr id="6" name="Рисунок 5">
            <a:extLst>
              <a:ext uri="{FF2B5EF4-FFF2-40B4-BE49-F238E27FC236}">
                <a16:creationId xmlns:a16="http://schemas.microsoft.com/office/drawing/2014/main" id="{BE619177-3A41-4FFF-89D1-46B5A81792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6799" y="1471353"/>
            <a:ext cx="2876206" cy="2069866"/>
          </a:xfrm>
          <a:prstGeom prst="rect">
            <a:avLst/>
          </a:prstGeom>
        </p:spPr>
      </p:pic>
      <p:pic>
        <p:nvPicPr>
          <p:cNvPr id="7" name="Рисунок 6">
            <a:extLst>
              <a:ext uri="{FF2B5EF4-FFF2-40B4-BE49-F238E27FC236}">
                <a16:creationId xmlns:a16="http://schemas.microsoft.com/office/drawing/2014/main" id="{3D603114-62E6-4C67-B5DF-629FCCA86B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8409" y="3632659"/>
            <a:ext cx="5544596" cy="2552009"/>
          </a:xfrm>
          <a:prstGeom prst="rect">
            <a:avLst/>
          </a:prstGeom>
        </p:spPr>
      </p:pic>
    </p:spTree>
    <p:extLst>
      <p:ext uri="{BB962C8B-B14F-4D97-AF65-F5344CB8AC3E}">
        <p14:creationId xmlns:p14="http://schemas.microsoft.com/office/powerpoint/2010/main" val="27919702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997" y="403629"/>
            <a:ext cx="10713470" cy="1383607"/>
          </a:xfrm>
        </p:spPr>
        <p:txBody>
          <a:bodyPr>
            <a:normAutofit fontScale="90000"/>
          </a:bodyPr>
          <a:lstStyle/>
          <a:p>
            <a:r>
              <a:rPr lang="ru-RU" sz="2200" dirty="0" smtClean="0">
                <a:solidFill>
                  <a:schemeClr val="tx1"/>
                </a:solidFill>
                <a:latin typeface="Times New Roman" panose="02020603050405020304" pitchFamily="18" charset="0"/>
                <a:cs typeface="Times New Roman" panose="02020603050405020304" pitchFamily="18" charset="0"/>
              </a:rPr>
              <a:t>Проинвентаризировано более 30 захоронений известных людей, проводятся работы  </a:t>
            </a:r>
            <a:r>
              <a:rPr lang="ru-RU" sz="2200" dirty="0">
                <a:solidFill>
                  <a:schemeClr val="tx1"/>
                </a:solidFill>
                <a:latin typeface="Times New Roman" panose="02020603050405020304" pitchFamily="18" charset="0"/>
                <a:cs typeface="Times New Roman" panose="02020603050405020304" pitchFamily="18" charset="0"/>
              </a:rPr>
              <a:t>по составлению личных карточек героев, похороненных на этом </a:t>
            </a:r>
            <a:r>
              <a:rPr lang="ru-RU" sz="2200" dirty="0" smtClean="0">
                <a:solidFill>
                  <a:schemeClr val="tx1"/>
                </a:solidFill>
                <a:latin typeface="Times New Roman" panose="02020603050405020304" pitchFamily="18" charset="0"/>
                <a:cs typeface="Times New Roman" panose="02020603050405020304" pitchFamily="18" charset="0"/>
              </a:rPr>
              <a:t>кладбище, рассматривается вопрос </a:t>
            </a:r>
            <a:r>
              <a:rPr lang="ru-RU" sz="2200" dirty="0">
                <a:solidFill>
                  <a:schemeClr val="tx1"/>
                </a:solidFill>
                <a:latin typeface="Times New Roman" panose="02020603050405020304" pitchFamily="18" charset="0"/>
                <a:cs typeface="Times New Roman" panose="02020603050405020304" pitchFamily="18" charset="0"/>
              </a:rPr>
              <a:t>о внесении этих данных в интерактивный гид на площади Героев и наклейка QR  кодов на могилах известных людей.</a:t>
            </a:r>
            <a:br>
              <a:rPr lang="ru-RU" sz="2200" dirty="0">
                <a:solidFill>
                  <a:schemeClr val="tx1"/>
                </a:solidFill>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t>
            </a:r>
            <a:endParaRPr lang="ru-RU" sz="2200" dirty="0">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id="{AA46A0BD-1E6A-4032-9D18-A95557D096A2}"/>
              </a:ext>
            </a:extLst>
          </p:cNvPr>
          <p:cNvPicPr>
            <a:picLocks noGrp="1" noChangeAspect="1"/>
          </p:cNvPicPr>
          <p:nvPr>
            <p:ph idx="1"/>
          </p:nvPr>
        </p:nvPicPr>
        <p:blipFill>
          <a:blip r:embed="rId2"/>
          <a:stretch>
            <a:fillRect/>
          </a:stretch>
        </p:blipFill>
        <p:spPr>
          <a:xfrm>
            <a:off x="3564080" y="3659448"/>
            <a:ext cx="1725318" cy="1818130"/>
          </a:xfrm>
          <a:prstGeom prst="rect">
            <a:avLst/>
          </a:prstGeom>
        </p:spPr>
      </p:pic>
      <p:pic>
        <p:nvPicPr>
          <p:cNvPr id="5" name="Рисунок 4">
            <a:extLst>
              <a:ext uri="{FF2B5EF4-FFF2-40B4-BE49-F238E27FC236}">
                <a16:creationId xmlns:a16="http://schemas.microsoft.com/office/drawing/2014/main" id="{D337E62A-5F1C-4937-BB97-2CF0502517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996" y="3843857"/>
            <a:ext cx="2952328" cy="2736304"/>
          </a:xfrm>
          <a:prstGeom prst="rect">
            <a:avLst/>
          </a:prstGeom>
        </p:spPr>
      </p:pic>
      <p:pic>
        <p:nvPicPr>
          <p:cNvPr id="7" name="Picture 2" descr="IMG-20210604-WA0025">
            <a:extLst>
              <a:ext uri="{FF2B5EF4-FFF2-40B4-BE49-F238E27FC236}">
                <a16:creationId xmlns:a16="http://schemas.microsoft.com/office/drawing/2014/main" id="{4841F287-8902-47AC-ACF6-678F457974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9640" y="2014050"/>
            <a:ext cx="5778827" cy="4235972"/>
          </a:xfrm>
          <a:prstGeom prst="rect">
            <a:avLst/>
          </a:prstGeom>
          <a:noFill/>
          <a:extLst>
            <a:ext uri="{909E8E84-426E-40DD-AFC4-6F175D3DCCD1}">
              <a14:hiddenFill xmlns:a14="http://schemas.microsoft.com/office/drawing/2010/main">
                <a:solidFill>
                  <a:srgbClr val="FFFFFF"/>
                </a:solidFill>
              </a14:hiddenFill>
            </a:ext>
          </a:extLst>
        </p:spPr>
      </p:pic>
      <p:pic>
        <p:nvPicPr>
          <p:cNvPr id="8" name="Объект 4"/>
          <p:cNvPicPr>
            <a:picLocks noGrp="1" noChangeAspect="1"/>
          </p:cNvPicPr>
          <p:nvPr/>
        </p:nvPicPr>
        <p:blipFill>
          <a:blip r:embed="rId5">
            <a:extLst>
              <a:ext uri="{28A0092B-C50C-407E-A947-70E740481C1C}">
                <a14:useLocalDpi xmlns:a14="http://schemas.microsoft.com/office/drawing/2010/main" val="0"/>
              </a:ext>
            </a:extLst>
          </a:blip>
          <a:stretch>
            <a:fillRect/>
          </a:stretch>
        </p:blipFill>
        <p:spPr>
          <a:xfrm>
            <a:off x="504996" y="1971892"/>
            <a:ext cx="2961449" cy="1785533"/>
          </a:xfrm>
          <a:prstGeom prst="rect">
            <a:avLst/>
          </a:prstGeom>
        </p:spPr>
      </p:pic>
      <p:sp>
        <p:nvSpPr>
          <p:cNvPr id="9" name="Прямоугольник 8"/>
          <p:cNvSpPr/>
          <p:nvPr/>
        </p:nvSpPr>
        <p:spPr>
          <a:xfrm>
            <a:off x="3564080" y="6210829"/>
            <a:ext cx="3751120" cy="369332"/>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http://mupru48.ru/istoricheskij-blok</a:t>
            </a:r>
          </a:p>
        </p:txBody>
      </p:sp>
    </p:spTree>
    <p:extLst>
      <p:ext uri="{BB962C8B-B14F-4D97-AF65-F5344CB8AC3E}">
        <p14:creationId xmlns:p14="http://schemas.microsoft.com/office/powerpoint/2010/main" val="4196487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10700908" cy="1111135"/>
          </a:xfrm>
        </p:spPr>
        <p:txBody>
          <a:bodyPr>
            <a:normAutofit fontScale="90000"/>
          </a:bodyPr>
          <a:lstStyle/>
          <a:p>
            <a:r>
              <a:rPr lang="ru-RU" sz="2400" dirty="0" smtClean="0">
                <a:solidFill>
                  <a:schemeClr val="tx1"/>
                </a:solidFill>
                <a:latin typeface="Times New Roman" panose="02020603050405020304" pitchFamily="18" charset="0"/>
                <a:cs typeface="Times New Roman" panose="02020603050405020304" pitchFamily="18" charset="0"/>
              </a:rPr>
              <a:t>22.06.2022 год. Обсуждение проекта памятника, разработанного членом Общественной палаты Сошниковым С.А., госпитальным захоронениям на Совете Общественной палаты города Липецка.</a:t>
            </a: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7549" y="1853739"/>
            <a:ext cx="5403273" cy="4272742"/>
          </a:xfrm>
          <a:prstGeom prst="rect">
            <a:avLst/>
          </a:prstGeom>
        </p:spPr>
      </p:pic>
      <p:pic>
        <p:nvPicPr>
          <p:cNvPr id="8" name="Объект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677334" y="1778924"/>
            <a:ext cx="5424209" cy="4438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489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0831" y="393469"/>
            <a:ext cx="10325715" cy="1052946"/>
          </a:xfrm>
        </p:spPr>
        <p:txBody>
          <a:bodyPr>
            <a:normAutofit fontScale="90000"/>
          </a:bodyPr>
          <a:lstStyle/>
          <a:p>
            <a:r>
              <a:rPr lang="ru-RU" sz="2400" dirty="0" smtClean="0">
                <a:solidFill>
                  <a:schemeClr val="tx1"/>
                </a:solidFill>
                <a:latin typeface="Times New Roman" panose="02020603050405020304" pitchFamily="18" charset="0"/>
                <a:cs typeface="Times New Roman" panose="02020603050405020304" pitchFamily="18" charset="0"/>
              </a:rPr>
              <a:t>29.08.2022, 02.09.2022 года</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Выездные встречи </a:t>
            </a:r>
            <a:r>
              <a:rPr lang="ru-RU" sz="2400" dirty="0">
                <a:solidFill>
                  <a:schemeClr val="tx1"/>
                </a:solidFill>
                <a:latin typeface="Times New Roman" panose="02020603050405020304" pitchFamily="18" charset="0"/>
                <a:cs typeface="Times New Roman" panose="02020603050405020304" pitchFamily="18" charset="0"/>
              </a:rPr>
              <a:t>по проекту реконструкции ограждения вокруг </a:t>
            </a:r>
            <a:r>
              <a:rPr lang="ru-RU" sz="2400" dirty="0" smtClean="0">
                <a:solidFill>
                  <a:schemeClr val="tx1"/>
                </a:solidFill>
                <a:latin typeface="Times New Roman" panose="02020603050405020304" pitchFamily="18" charset="0"/>
                <a:cs typeface="Times New Roman" panose="02020603050405020304" pitchFamily="18" charset="0"/>
              </a:rPr>
              <a:t>погоста, проекту памятника госпитальным захоронениям.</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921136" y="1529542"/>
            <a:ext cx="6081914" cy="4846320"/>
          </a:xfrm>
        </p:spPr>
        <p:txBody>
          <a:bodyPr>
            <a:normAutofit/>
          </a:bodyPr>
          <a:lstStyle/>
          <a:p>
            <a:r>
              <a:rPr lang="ru-RU" sz="2000" dirty="0">
                <a:latin typeface="Times New Roman" panose="02020603050405020304" pitchFamily="18" charset="0"/>
                <a:cs typeface="Times New Roman" panose="02020603050405020304" pitchFamily="18" charset="0"/>
              </a:rPr>
              <a:t>Состоялась выездная встреча рабочей группы на </a:t>
            </a:r>
            <a:r>
              <a:rPr lang="ru-RU" sz="2000" dirty="0" err="1">
                <a:latin typeface="Times New Roman" panose="02020603050405020304" pitchFamily="18" charset="0"/>
                <a:cs typeface="Times New Roman" panose="02020603050405020304" pitchFamily="18" charset="0"/>
              </a:rPr>
              <a:t>Евдокиевском</a:t>
            </a:r>
            <a:r>
              <a:rPr lang="ru-RU" sz="2000" dirty="0">
                <a:latin typeface="Times New Roman" panose="02020603050405020304" pitchFamily="18" charset="0"/>
                <a:cs typeface="Times New Roman" panose="02020603050405020304" pitchFamily="18" charset="0"/>
              </a:rPr>
              <a:t> кладбище. На месте была обсуждена проектно-сметная документация по реконструкции ограждения.</a:t>
            </a:r>
          </a:p>
          <a:p>
            <a:r>
              <a:rPr lang="ru-RU" sz="2000" dirty="0" smtClean="0">
                <a:latin typeface="Times New Roman" panose="02020603050405020304" pitchFamily="18" charset="0"/>
                <a:cs typeface="Times New Roman" panose="02020603050405020304" pitchFamily="18" charset="0"/>
              </a:rPr>
              <a:t>Приняли решение: доработать </a:t>
            </a:r>
            <a:r>
              <a:rPr lang="ru-RU" sz="2000" dirty="0">
                <a:latin typeface="Times New Roman" panose="02020603050405020304" pitchFamily="18" charset="0"/>
                <a:cs typeface="Times New Roman" panose="02020603050405020304" pitchFamily="18" charset="0"/>
              </a:rPr>
              <a:t>проект, сделать дополнение по высоте, основанию и фигурной кладке забора. Получить разрешительную документацию, так как одна из границ захватывает территорию объекта культурного наследия</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Встреча архитектора с подрядчиком по макету памятника-мемориала госпитальным захоронениям.</a:t>
            </a:r>
          </a:p>
          <a:p>
            <a:r>
              <a:rPr lang="ru-RU" dirty="0" smtClean="0">
                <a:latin typeface="Times New Roman" panose="02020603050405020304" pitchFamily="18" charset="0"/>
                <a:cs typeface="Times New Roman" panose="02020603050405020304" pitchFamily="18" charset="0"/>
              </a:rPr>
              <a:t>Приняли решение: обратиться к митрополиту Липецкому и Задонскому Арсению за благословлением на установку памятника-мемориала.</a:t>
            </a:r>
          </a:p>
          <a:p>
            <a:endParaRPr lang="ru-RU"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ChangeAspect="1"/>
          </p:cNvGraphicFramePr>
          <p:nvPr>
            <p:extLst>
              <p:ext uri="{D42A27DB-BD31-4B8C-83A1-F6EECF244321}">
                <p14:modId xmlns:p14="http://schemas.microsoft.com/office/powerpoint/2010/main" val="408135486"/>
              </p:ext>
            </p:extLst>
          </p:nvPr>
        </p:nvGraphicFramePr>
        <p:xfrm>
          <a:off x="482139" y="1729047"/>
          <a:ext cx="4181302" cy="4322618"/>
        </p:xfrm>
        <a:graphic>
          <a:graphicData uri="http://schemas.openxmlformats.org/presentationml/2006/ole">
            <mc:AlternateContent xmlns:mc="http://schemas.openxmlformats.org/markup-compatibility/2006">
              <mc:Choice xmlns:v="urn:schemas-microsoft-com:vml" Requires="v">
                <p:oleObj spid="_x0000_s2079" name="Acrobat Document" r:id="rId3" imgW="5667198" imgH="8020037" progId="AcroExch.Document.DC">
                  <p:embed/>
                </p:oleObj>
              </mc:Choice>
              <mc:Fallback>
                <p:oleObj name="Acrobat Document" r:id="rId3" imgW="5667198" imgH="8020037" progId="AcroExch.Document.DC">
                  <p:embed/>
                  <p:pic>
                    <p:nvPicPr>
                      <p:cNvPr id="0" name=""/>
                      <p:cNvPicPr/>
                      <p:nvPr/>
                    </p:nvPicPr>
                    <p:blipFill>
                      <a:blip r:embed="rId4"/>
                      <a:stretch>
                        <a:fillRect/>
                      </a:stretch>
                    </p:blipFill>
                    <p:spPr>
                      <a:xfrm>
                        <a:off x="482139" y="1729047"/>
                        <a:ext cx="4181302" cy="4322618"/>
                      </a:xfrm>
                      <a:prstGeom prst="rect">
                        <a:avLst/>
                      </a:prstGeom>
                    </p:spPr>
                  </p:pic>
                </p:oleObj>
              </mc:Fallback>
            </mc:AlternateContent>
          </a:graphicData>
        </a:graphic>
      </p:graphicFrame>
    </p:spTree>
    <p:extLst>
      <p:ext uri="{BB962C8B-B14F-4D97-AF65-F5344CB8AC3E}">
        <p14:creationId xmlns:p14="http://schemas.microsoft.com/office/powerpoint/2010/main" val="28514660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330" y="435031"/>
            <a:ext cx="8408478" cy="2457797"/>
          </a:xfrm>
        </p:spPr>
        <p:txBody>
          <a:bodyPr>
            <a:normAutofit fontScale="90000"/>
          </a:bodyPr>
          <a:lstStyle/>
          <a:p>
            <a:r>
              <a:rPr lang="ru-RU" sz="2400" dirty="0" smtClean="0">
                <a:solidFill>
                  <a:schemeClr val="tx1"/>
                </a:solidFill>
                <a:latin typeface="Times New Roman" panose="02020603050405020304" pitchFamily="18" charset="0"/>
                <a:cs typeface="Times New Roman" panose="02020603050405020304" pitchFamily="18" charset="0"/>
              </a:rPr>
              <a:t>12.10.2022 года. Рабочая встреча по обсуждению дальнейших действий по реконструкции </a:t>
            </a:r>
            <a:r>
              <a:rPr lang="ru-RU" sz="2400" dirty="0" err="1" smtClean="0">
                <a:solidFill>
                  <a:schemeClr val="tx1"/>
                </a:solidFill>
                <a:latin typeface="Times New Roman" panose="02020603050405020304" pitchFamily="18" charset="0"/>
                <a:cs typeface="Times New Roman" panose="02020603050405020304" pitchFamily="18" charset="0"/>
              </a:rPr>
              <a:t>Евдокиевского</a:t>
            </a:r>
            <a:r>
              <a:rPr lang="ru-RU" sz="2400" dirty="0" smtClean="0">
                <a:solidFill>
                  <a:schemeClr val="tx1"/>
                </a:solidFill>
                <a:latin typeface="Times New Roman" panose="02020603050405020304" pitchFamily="18" charset="0"/>
                <a:cs typeface="Times New Roman" panose="02020603050405020304" pitchFamily="18" charset="0"/>
              </a:rPr>
              <a:t> кладбища и обсуждение ответа Липецкой епархии по памятнику госпитальным захоронениям. </a:t>
            </a:r>
            <a:r>
              <a:rPr lang="ru-RU" sz="2200" dirty="0" smtClean="0">
                <a:solidFill>
                  <a:schemeClr val="tx1"/>
                </a:solidFill>
                <a:latin typeface="Times New Roman" panose="02020603050405020304" pitchFamily="18" charset="0"/>
                <a:cs typeface="Times New Roman" panose="02020603050405020304" pitchFamily="18" charset="0"/>
              </a:rPr>
              <a:t>Определены следующие задачи по реализации проекта ограждения, намечена встреча с главой города.</a:t>
            </a:r>
            <a:br>
              <a:rPr lang="ru-RU" sz="2200" dirty="0" smtClean="0">
                <a:solidFill>
                  <a:schemeClr val="tx1"/>
                </a:solidFill>
                <a:latin typeface="Times New Roman" panose="02020603050405020304" pitchFamily="18" charset="0"/>
                <a:cs typeface="Times New Roman" panose="02020603050405020304" pitchFamily="18" charset="0"/>
              </a:rPr>
            </a:br>
            <a:r>
              <a:rPr lang="ru-RU" sz="2200" dirty="0" smtClean="0">
                <a:solidFill>
                  <a:schemeClr val="tx1"/>
                </a:solidFill>
                <a:latin typeface="Times New Roman" panose="02020603050405020304" pitchFamily="18" charset="0"/>
                <a:cs typeface="Times New Roman" panose="02020603050405020304" pitchFamily="18" charset="0"/>
              </a:rPr>
              <a:t>Решили доработать </a:t>
            </a:r>
            <a:r>
              <a:rPr lang="ru-RU" sz="2200" smtClean="0">
                <a:solidFill>
                  <a:schemeClr val="tx1"/>
                </a:solidFill>
                <a:latin typeface="Times New Roman" panose="02020603050405020304" pitchFamily="18" charset="0"/>
                <a:cs typeface="Times New Roman" panose="02020603050405020304" pitchFamily="18" charset="0"/>
              </a:rPr>
              <a:t>проект памятника </a:t>
            </a:r>
            <a:r>
              <a:rPr lang="ru-RU" sz="2200" dirty="0" smtClean="0">
                <a:solidFill>
                  <a:schemeClr val="tx1"/>
                </a:solidFill>
                <a:latin typeface="Times New Roman" panose="02020603050405020304" pitchFamily="18" charset="0"/>
                <a:cs typeface="Times New Roman" panose="02020603050405020304" pitchFamily="18" charset="0"/>
              </a:rPr>
              <a:t>госпитальным захоронениям с учетом замечаний Липецкой епархии и предложений архитекторов.</a:t>
            </a:r>
            <a:endParaRPr lang="ru-RU" sz="2200" dirty="0">
              <a:solidFill>
                <a:schemeClr val="tx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2042" y="3001522"/>
            <a:ext cx="5485316" cy="3092335"/>
          </a:xfrm>
        </p:spPr>
      </p:pic>
    </p:spTree>
    <p:extLst>
      <p:ext uri="{BB962C8B-B14F-4D97-AF65-F5344CB8AC3E}">
        <p14:creationId xmlns:p14="http://schemas.microsoft.com/office/powerpoint/2010/main" val="164899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Shape 1"/>
          <p:cNvSpPr txBox="1"/>
          <p:nvPr/>
        </p:nvSpPr>
        <p:spPr>
          <a:xfrm>
            <a:off x="723240" y="257760"/>
            <a:ext cx="8550360" cy="897480"/>
          </a:xfrm>
          <a:prstGeom prst="rect">
            <a:avLst/>
          </a:prstGeom>
          <a:noFill/>
          <a:ln>
            <a:noFill/>
          </a:ln>
        </p:spPr>
        <p:txBody>
          <a:bodyPr>
            <a:normAutofit/>
          </a:bodyPr>
          <a:lstStyle/>
          <a:p>
            <a:pPr algn="ctr">
              <a:lnSpc>
                <a:spcPct val="100000"/>
              </a:lnSpc>
            </a:pPr>
            <a:r>
              <a:rPr lang="ru-RU" sz="4400" b="0" strike="noStrike" spc="-1">
                <a:solidFill>
                  <a:srgbClr val="5FCBEF"/>
                </a:solidFill>
                <a:latin typeface="Times New Roman"/>
              </a:rPr>
              <a:t>Мероприятия проекта:</a:t>
            </a:r>
            <a:endParaRPr lang="en-US" sz="4400" b="0" strike="noStrike" spc="-1">
              <a:solidFill>
                <a:srgbClr val="000000"/>
              </a:solidFill>
              <a:latin typeface="Trebuchet MS"/>
            </a:endParaRPr>
          </a:p>
        </p:txBody>
      </p:sp>
      <p:sp>
        <p:nvSpPr>
          <p:cNvPr id="193" name="TextShape 2"/>
          <p:cNvSpPr txBox="1"/>
          <p:nvPr/>
        </p:nvSpPr>
        <p:spPr>
          <a:xfrm>
            <a:off x="455400" y="1068480"/>
            <a:ext cx="11358720" cy="5896440"/>
          </a:xfrm>
          <a:prstGeom prst="rect">
            <a:avLst/>
          </a:prstGeom>
          <a:noFill/>
          <a:ln>
            <a:noFill/>
          </a:ln>
        </p:spPr>
        <p:txBody>
          <a:bodyPr>
            <a:normAutofit/>
          </a:bodyPr>
          <a:lstStyle/>
          <a:p>
            <a:pPr marL="343080" indent="-342720">
              <a:lnSpc>
                <a:spcPct val="100000"/>
              </a:lnSpc>
              <a:spcBef>
                <a:spcPts val="1001"/>
              </a:spcBef>
              <a:buClr>
                <a:srgbClr val="5FCBEF"/>
              </a:buClr>
              <a:buSzPct val="80000"/>
              <a:buFont typeface="Wingdings 3" charset="2"/>
              <a:buChar char=""/>
            </a:pPr>
            <a:r>
              <a:rPr lang="ru-RU" sz="2400" b="0" strike="noStrike" spc="-1" dirty="0">
                <a:solidFill>
                  <a:srgbClr val="404040"/>
                </a:solidFill>
                <a:latin typeface="Times New Roman"/>
              </a:rPr>
              <a:t>25.01.2023 год. Рабочая </a:t>
            </a:r>
            <a:r>
              <a:rPr lang="ru-RU" sz="2400" b="0" strike="noStrike" spc="-1" dirty="0" smtClean="0">
                <a:solidFill>
                  <a:srgbClr val="404040"/>
                </a:solidFill>
                <a:latin typeface="Times New Roman"/>
              </a:rPr>
              <a:t>встреча по разработке этапов проведения работ.</a:t>
            </a:r>
            <a:endParaRPr lang="en-US" sz="2400" b="0" strike="noStrike" spc="-1" dirty="0">
              <a:solidFill>
                <a:srgbClr val="404040"/>
              </a:solidFill>
              <a:latin typeface="Trebuchet MS"/>
            </a:endParaRPr>
          </a:p>
        </p:txBody>
      </p:sp>
      <p:pic>
        <p:nvPicPr>
          <p:cNvPr id="194" name="Рисунок 4"/>
          <p:cNvPicPr/>
          <p:nvPr/>
        </p:nvPicPr>
        <p:blipFill>
          <a:blip r:embed="rId2"/>
          <a:stretch/>
        </p:blipFill>
        <p:spPr>
          <a:xfrm rot="10800000">
            <a:off x="723600" y="1965960"/>
            <a:ext cx="5124960" cy="3074760"/>
          </a:xfrm>
          <a:prstGeom prst="rect">
            <a:avLst/>
          </a:prstGeom>
          <a:ln>
            <a:noFill/>
          </a:ln>
        </p:spPr>
      </p:pic>
      <p:pic>
        <p:nvPicPr>
          <p:cNvPr id="195" name="Рисунок 5"/>
          <p:cNvPicPr/>
          <p:nvPr/>
        </p:nvPicPr>
        <p:blipFill>
          <a:blip r:embed="rId3"/>
          <a:stretch/>
        </p:blipFill>
        <p:spPr>
          <a:xfrm>
            <a:off x="6553080" y="1965960"/>
            <a:ext cx="5378760" cy="3074760"/>
          </a:xfrm>
          <a:prstGeom prst="rect">
            <a:avLst/>
          </a:prstGeom>
          <a:ln>
            <a:noFill/>
          </a:ln>
        </p:spPr>
      </p:pic>
      <p:sp>
        <p:nvSpPr>
          <p:cNvPr id="196" name="TextShape 3"/>
          <p:cNvSpPr txBox="1"/>
          <p:nvPr/>
        </p:nvSpPr>
        <p:spPr>
          <a:xfrm>
            <a:off x="6553080" y="4767120"/>
            <a:ext cx="2133360" cy="273600"/>
          </a:xfrm>
          <a:prstGeom prst="rect">
            <a:avLst/>
          </a:prstGeom>
          <a:noFill/>
          <a:ln>
            <a:noFill/>
          </a:ln>
        </p:spPr>
        <p:txBody>
          <a:bodyPr anchor="ctr">
            <a:noAutofit/>
          </a:bodyPr>
          <a:lstStyle/>
          <a:p>
            <a:pPr algn="r">
              <a:lnSpc>
                <a:spcPct val="100000"/>
              </a:lnSpc>
            </a:pPr>
            <a:fld id="{6DC77478-63C1-4C01-A3BF-00A907574FB7}" type="slidenum">
              <a:rPr lang="ru-RU" sz="900" b="0" strike="noStrike" spc="-1">
                <a:solidFill>
                  <a:srgbClr val="5FCBEF"/>
                </a:solidFill>
                <a:latin typeface="Trebuchet MS"/>
              </a:rPr>
              <a:t>18</a:t>
            </a:fld>
            <a:endParaRPr lang="ru-RU" sz="900" b="0" strike="noStrike" spc="-1">
              <a:latin typeface="Times New Roman"/>
            </a:endParaRPr>
          </a:p>
        </p:txBody>
      </p:sp>
      <p:pic>
        <p:nvPicPr>
          <p:cNvPr id="197" name="Picture 2"/>
          <p:cNvPicPr/>
          <p:nvPr/>
        </p:nvPicPr>
        <p:blipFill>
          <a:blip r:embed="rId4"/>
          <a:stretch/>
        </p:blipFill>
        <p:spPr>
          <a:xfrm flipH="1">
            <a:off x="3060360" y="5041080"/>
            <a:ext cx="5626440" cy="1459080"/>
          </a:xfrm>
          <a:prstGeom prst="rect">
            <a:avLst/>
          </a:prstGeom>
          <a:ln>
            <a:noFill/>
          </a:ln>
        </p:spPr>
      </p:pic>
    </p:spTree>
    <p:extLst>
      <p:ext uri="{BB962C8B-B14F-4D97-AF65-F5344CB8AC3E}">
        <p14:creationId xmlns:p14="http://schemas.microsoft.com/office/powerpoint/2010/main" val="249047717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extShape 1"/>
          <p:cNvSpPr txBox="1"/>
          <p:nvPr/>
        </p:nvSpPr>
        <p:spPr>
          <a:xfrm>
            <a:off x="588600" y="271440"/>
            <a:ext cx="11117160" cy="1158480"/>
          </a:xfrm>
          <a:prstGeom prst="rect">
            <a:avLst/>
          </a:prstGeom>
          <a:noFill/>
          <a:ln>
            <a:noFill/>
          </a:ln>
        </p:spPr>
        <p:txBody>
          <a:bodyPr>
            <a:normAutofit lnSpcReduction="10000"/>
          </a:bodyPr>
          <a:lstStyle/>
          <a:p>
            <a:pPr algn="ctr">
              <a:lnSpc>
                <a:spcPct val="100000"/>
              </a:lnSpc>
            </a:pPr>
            <a:r>
              <a:rPr lang="ru-RU" sz="3600" b="0" strike="noStrike" spc="-1">
                <a:solidFill>
                  <a:srgbClr val="000000"/>
                </a:solidFill>
                <a:latin typeface="Times New Roman"/>
              </a:rPr>
              <a:t>Этапы проведения работ по памятнику госпитальным захоронениям:</a:t>
            </a:r>
            <a:endParaRPr lang="en-US" sz="3600" b="0" strike="noStrike" spc="-1">
              <a:solidFill>
                <a:srgbClr val="000000"/>
              </a:solidFill>
              <a:latin typeface="Trebuchet MS"/>
            </a:endParaRPr>
          </a:p>
        </p:txBody>
      </p:sp>
      <p:sp>
        <p:nvSpPr>
          <p:cNvPr id="199" name="CustomShape 2"/>
          <p:cNvSpPr/>
          <p:nvPr/>
        </p:nvSpPr>
        <p:spPr>
          <a:xfrm>
            <a:off x="7034400" y="1928520"/>
            <a:ext cx="4879440" cy="3777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u-RU" sz="1800" b="0" strike="noStrike" spc="-1">
                <a:solidFill>
                  <a:srgbClr val="000000"/>
                </a:solidFill>
                <a:latin typeface="Times New Roman"/>
              </a:rPr>
              <a:t>Этап 1. Согласование с краеведами</a:t>
            </a:r>
            <a:endParaRPr lang="ru-RU" sz="1800" b="0" strike="noStrike" spc="-1">
              <a:latin typeface="Arial"/>
            </a:endParaRPr>
          </a:p>
          <a:p>
            <a:pPr>
              <a:lnSpc>
                <a:spcPct val="100000"/>
              </a:lnSpc>
            </a:pPr>
            <a:endParaRPr lang="ru-RU" sz="1800" b="0" strike="noStrike" spc="-1">
              <a:latin typeface="Arial"/>
            </a:endParaRPr>
          </a:p>
          <a:p>
            <a:pPr>
              <a:lnSpc>
                <a:spcPct val="100000"/>
              </a:lnSpc>
            </a:pPr>
            <a:r>
              <a:rPr lang="ru-RU" sz="1800" b="0" strike="noStrike" spc="-1">
                <a:solidFill>
                  <a:srgbClr val="000000"/>
                </a:solidFill>
                <a:latin typeface="Times New Roman"/>
              </a:rPr>
              <a:t>Этап 2.Паспортизация братской могилы, комиссия по увековечиванию памяти в ДГиА </a:t>
            </a:r>
            <a:endParaRPr lang="ru-RU" sz="1800" b="0" strike="noStrike" spc="-1">
              <a:latin typeface="Arial"/>
            </a:endParaRPr>
          </a:p>
          <a:p>
            <a:pPr>
              <a:lnSpc>
                <a:spcPct val="100000"/>
              </a:lnSpc>
            </a:pPr>
            <a:endParaRPr lang="ru-RU" sz="1800" b="0" strike="noStrike" spc="-1">
              <a:latin typeface="Arial"/>
            </a:endParaRPr>
          </a:p>
          <a:p>
            <a:pPr>
              <a:lnSpc>
                <a:spcPct val="100000"/>
              </a:lnSpc>
            </a:pPr>
            <a:r>
              <a:rPr lang="ru-RU" sz="1800" b="0" strike="noStrike" spc="-1">
                <a:solidFill>
                  <a:srgbClr val="000000"/>
                </a:solidFill>
                <a:latin typeface="Times New Roman"/>
              </a:rPr>
              <a:t>Этап 3. Получение бюджетной субсидии</a:t>
            </a:r>
            <a:endParaRPr lang="ru-RU" sz="1800" b="0" strike="noStrike" spc="-1">
              <a:latin typeface="Arial"/>
            </a:endParaRPr>
          </a:p>
          <a:p>
            <a:pPr>
              <a:lnSpc>
                <a:spcPct val="100000"/>
              </a:lnSpc>
            </a:pPr>
            <a:endParaRPr lang="ru-RU" sz="1800" b="0" strike="noStrike" spc="-1">
              <a:latin typeface="Arial"/>
            </a:endParaRPr>
          </a:p>
          <a:p>
            <a:pPr>
              <a:lnSpc>
                <a:spcPct val="100000"/>
              </a:lnSpc>
            </a:pPr>
            <a:r>
              <a:rPr lang="ru-RU" sz="1800" b="0" strike="noStrike" spc="-1">
                <a:solidFill>
                  <a:srgbClr val="000000"/>
                </a:solidFill>
                <a:latin typeface="Times New Roman"/>
              </a:rPr>
              <a:t>Этап 4. ПСД (ФЗ-44)</a:t>
            </a:r>
            <a:endParaRPr lang="ru-RU" sz="1800" b="0" strike="noStrike" spc="-1">
              <a:latin typeface="Arial"/>
            </a:endParaRPr>
          </a:p>
          <a:p>
            <a:pPr>
              <a:lnSpc>
                <a:spcPct val="100000"/>
              </a:lnSpc>
            </a:pPr>
            <a:endParaRPr lang="ru-RU" sz="1800" b="0" strike="noStrike" spc="-1">
              <a:latin typeface="Arial"/>
            </a:endParaRPr>
          </a:p>
          <a:p>
            <a:pPr>
              <a:lnSpc>
                <a:spcPct val="100000"/>
              </a:lnSpc>
            </a:pPr>
            <a:r>
              <a:rPr lang="ru-RU" sz="1800" b="0" strike="noStrike" spc="-1">
                <a:solidFill>
                  <a:srgbClr val="000000"/>
                </a:solidFill>
                <a:latin typeface="Times New Roman"/>
              </a:rPr>
              <a:t>Этап 5. Торги (ФЗ-44)</a:t>
            </a:r>
            <a:endParaRPr lang="ru-RU" sz="1800" b="0" strike="noStrike" spc="-1">
              <a:latin typeface="Arial"/>
            </a:endParaRPr>
          </a:p>
          <a:p>
            <a:pPr>
              <a:lnSpc>
                <a:spcPct val="100000"/>
              </a:lnSpc>
            </a:pPr>
            <a:endParaRPr lang="ru-RU" sz="1800" b="0" strike="noStrike" spc="-1">
              <a:latin typeface="Arial"/>
            </a:endParaRPr>
          </a:p>
          <a:p>
            <a:pPr>
              <a:lnSpc>
                <a:spcPct val="100000"/>
              </a:lnSpc>
            </a:pPr>
            <a:r>
              <a:rPr lang="ru-RU" sz="1800" b="0" strike="noStrike" spc="-1">
                <a:solidFill>
                  <a:srgbClr val="000000"/>
                </a:solidFill>
                <a:latin typeface="Times New Roman"/>
              </a:rPr>
              <a:t>Этап 6. Выполнение строительно-монтажных работ</a:t>
            </a:r>
            <a:endParaRPr lang="ru-RU" sz="1800" b="0" strike="noStrike" spc="-1">
              <a:latin typeface="Arial"/>
            </a:endParaRPr>
          </a:p>
          <a:p>
            <a:pPr>
              <a:lnSpc>
                <a:spcPct val="100000"/>
              </a:lnSpc>
            </a:pPr>
            <a:endParaRPr lang="ru-RU" sz="1800" b="0" strike="noStrike" spc="-1">
              <a:latin typeface="Arial"/>
            </a:endParaRPr>
          </a:p>
          <a:p>
            <a:pPr>
              <a:lnSpc>
                <a:spcPct val="100000"/>
              </a:lnSpc>
            </a:pPr>
            <a:r>
              <a:rPr lang="ru-RU" sz="1800" b="0" strike="noStrike" spc="-1">
                <a:solidFill>
                  <a:srgbClr val="000000"/>
                </a:solidFill>
                <a:latin typeface="Times New Roman"/>
              </a:rPr>
              <a:t>Этап 7. Торжественное открытие объекта</a:t>
            </a:r>
            <a:endParaRPr lang="ru-RU" sz="1800" b="0" strike="noStrike" spc="-1">
              <a:latin typeface="Arial"/>
            </a:endParaRPr>
          </a:p>
          <a:p>
            <a:pPr>
              <a:lnSpc>
                <a:spcPct val="100000"/>
              </a:lnSpc>
            </a:pPr>
            <a:endParaRPr lang="ru-RU" sz="1800" b="0" strike="noStrike" spc="-1">
              <a:latin typeface="Arial"/>
            </a:endParaRPr>
          </a:p>
        </p:txBody>
      </p:sp>
      <p:pic>
        <p:nvPicPr>
          <p:cNvPr id="200" name="Объект 7"/>
          <p:cNvPicPr/>
          <p:nvPr/>
        </p:nvPicPr>
        <p:blipFill>
          <a:blip r:embed="rId2"/>
          <a:stretch/>
        </p:blipFill>
        <p:spPr>
          <a:xfrm>
            <a:off x="683640" y="1895760"/>
            <a:ext cx="5360040" cy="3881160"/>
          </a:xfrm>
          <a:prstGeom prst="rect">
            <a:avLst/>
          </a:prstGeom>
          <a:ln>
            <a:noFill/>
          </a:ln>
        </p:spPr>
      </p:pic>
    </p:spTree>
    <p:extLst>
      <p:ext uri="{BB962C8B-B14F-4D97-AF65-F5344CB8AC3E}">
        <p14:creationId xmlns:p14="http://schemas.microsoft.com/office/powerpoint/2010/main" val="132605822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9956" y="609599"/>
            <a:ext cx="8584046" cy="5982393"/>
          </a:xfrm>
        </p:spPr>
        <p:txBody>
          <a:bodyPr>
            <a:normAutofit/>
          </a:bodyPr>
          <a:lstStyle/>
          <a:p>
            <a:pPr algn="ctr"/>
            <a:r>
              <a:rPr lang="ru-RU" dirty="0" smtClean="0">
                <a:latin typeface="Times New Roman" panose="02020603050405020304" pitchFamily="18" charset="0"/>
                <a:cs typeface="Times New Roman" panose="02020603050405020304" pitchFamily="18" charset="0"/>
              </a:rPr>
              <a:t>Проект</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«Историческая память поколений»</a:t>
            </a:r>
            <a:endParaRPr lang="ru-RU"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689957" y="2011680"/>
            <a:ext cx="8877992" cy="4463935"/>
          </a:xfrm>
        </p:spPr>
        <p:txBody>
          <a:bodyPr>
            <a:noAutofit/>
          </a:bodyPr>
          <a:lstStyle/>
          <a:p>
            <a:endParaRPr lang="ru-RU" sz="2800" dirty="0" smtClean="0"/>
          </a:p>
          <a:p>
            <a:endParaRPr lang="ru-RU" sz="2800" dirty="0"/>
          </a:p>
          <a:p>
            <a:endParaRPr lang="ru-RU" sz="2800" dirty="0" smtClean="0"/>
          </a:p>
          <a:p>
            <a:endParaRPr lang="ru-RU" sz="2800" dirty="0"/>
          </a:p>
          <a:p>
            <a:endParaRPr lang="ru-RU" sz="2800" dirty="0" smtClean="0"/>
          </a:p>
          <a:p>
            <a:pPr marL="0" indent="0">
              <a:buNone/>
            </a:pPr>
            <a:endParaRPr lang="ru-RU" sz="2800" dirty="0"/>
          </a:p>
          <a:p>
            <a:endParaRPr lang="ru-RU" sz="2800" dirty="0" smtClean="0"/>
          </a:p>
          <a:p>
            <a:endParaRPr lang="ru-RU" sz="2800" dirty="0"/>
          </a:p>
          <a:p>
            <a:endParaRPr lang="ru-RU" sz="2800" dirty="0" smtClean="0"/>
          </a:p>
          <a:p>
            <a:endParaRPr lang="ru-RU" sz="2800" dirty="0"/>
          </a:p>
          <a:p>
            <a:r>
              <a:rPr lang="ru-RU" sz="2800" dirty="0" smtClean="0"/>
              <a:t>Одним </a:t>
            </a:r>
            <a:r>
              <a:rPr lang="ru-RU" sz="2800" dirty="0"/>
              <a:t>из самых древних кладбищ Липецка, сохранившихся до наших дней, является Евдокиевское.</a:t>
            </a:r>
            <a:r>
              <a:rPr lang="ru-RU" sz="2800" b="1" dirty="0"/>
              <a:t> </a:t>
            </a:r>
            <a:r>
              <a:rPr lang="ru-RU" sz="2800" dirty="0"/>
              <a:t> </a:t>
            </a:r>
            <a:endParaRPr lang="ru-RU" sz="2800" dirty="0" smtClean="0"/>
          </a:p>
          <a:p>
            <a:endParaRPr lang="ru-RU" sz="2800" dirty="0"/>
          </a:p>
          <a:p>
            <a:r>
              <a:rPr lang="ru-RU" sz="2800" dirty="0" smtClean="0"/>
              <a:t>На</a:t>
            </a:r>
            <a:r>
              <a:rPr lang="ru-RU" sz="2800" dirty="0"/>
              <a:t> этом кладбище была похоронена практически вся элита Липецка.  Среди них садовод Василий Васильевич Быханов, общественный деятель, педагог-просветитель Иван Ионович Нарциссов, летчики-герои Сергей Максимович Шерстобитов и Леонтий Александрович Кривенков. Могилы знаменитых липецких деятелей соседствуют с безымянными, утонувшими в земле захоронениями. Во время ВОВ сюда эвакуировали раненых, которых размещали в госпиталях. Госпитальные захоронения военных сегодня снесли, но остались братские могилы с памятниками, которые сегодня находятся в весьма печальном состоянии.</a:t>
            </a:r>
          </a:p>
          <a:p>
            <a:r>
              <a:rPr lang="ru-RU" sz="2800" dirty="0"/>
              <a:t>Кладбище находится в состоянии разрухи и </a:t>
            </a:r>
            <a:r>
              <a:rPr lang="ru-RU" sz="2800" dirty="0" smtClean="0"/>
              <a:t>не ухоженности</a:t>
            </a:r>
            <a:r>
              <a:rPr lang="ru-RU" sz="2800" dirty="0"/>
              <a:t>.</a:t>
            </a:r>
          </a:p>
          <a:p>
            <a:r>
              <a:rPr lang="ru-RU" sz="2800" dirty="0"/>
              <a:t> </a:t>
            </a:r>
          </a:p>
          <a:p>
            <a:endParaRPr lang="ru-RU" sz="28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929" y="1930400"/>
            <a:ext cx="7953605" cy="4661592"/>
          </a:xfrm>
          <a:prstGeom prst="rect">
            <a:avLst/>
          </a:prstGeom>
        </p:spPr>
      </p:pic>
    </p:spTree>
    <p:extLst>
      <p:ext uri="{BB962C8B-B14F-4D97-AF65-F5344CB8AC3E}">
        <p14:creationId xmlns:p14="http://schemas.microsoft.com/office/powerpoint/2010/main" val="27254352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TextShape 1"/>
          <p:cNvSpPr txBox="1"/>
          <p:nvPr/>
        </p:nvSpPr>
        <p:spPr>
          <a:xfrm>
            <a:off x="687960" y="301680"/>
            <a:ext cx="10773360" cy="702720"/>
          </a:xfrm>
          <a:prstGeom prst="rect">
            <a:avLst/>
          </a:prstGeom>
          <a:noFill/>
          <a:ln>
            <a:noFill/>
          </a:ln>
        </p:spPr>
        <p:txBody>
          <a:bodyPr>
            <a:normAutofit fontScale="63500" lnSpcReduction="20000"/>
          </a:bodyPr>
          <a:lstStyle/>
          <a:p>
            <a:pPr>
              <a:lnSpc>
                <a:spcPct val="100000"/>
              </a:lnSpc>
            </a:pPr>
            <a:r>
              <a:rPr lang="ru-RU" sz="3600" b="0" strike="noStrike" spc="-1">
                <a:solidFill>
                  <a:srgbClr val="000000"/>
                </a:solidFill>
                <a:latin typeface="Times New Roman"/>
                <a:ea typeface="Times New Roman"/>
              </a:rPr>
              <a:t>Обсуждение проекта ограждения Евдокиевского кладбища</a:t>
            </a:r>
            <a:r>
              <a:rPr lang="ru-RU" sz="3600" b="0" strike="noStrike" spc="-1">
                <a:solidFill>
                  <a:srgbClr val="5FCBEF"/>
                </a:solidFill>
                <a:latin typeface="Times New Roman"/>
                <a:ea typeface="Times New Roman"/>
              </a:rPr>
              <a:t>.</a:t>
            </a:r>
            <a:r>
              <a:t/>
            </a:r>
            <a:br/>
            <a:endParaRPr lang="en-US" sz="3600" b="0" strike="noStrike" spc="-1">
              <a:solidFill>
                <a:srgbClr val="000000"/>
              </a:solidFill>
              <a:latin typeface="Trebuchet MS"/>
            </a:endParaRPr>
          </a:p>
        </p:txBody>
      </p:sp>
      <p:pic>
        <p:nvPicPr>
          <p:cNvPr id="202" name="Объект 3"/>
          <p:cNvPicPr/>
          <p:nvPr/>
        </p:nvPicPr>
        <p:blipFill>
          <a:blip r:embed="rId2"/>
          <a:srcRect l="27167" t="22821" r="12990" b="9403"/>
          <a:stretch/>
        </p:blipFill>
        <p:spPr>
          <a:xfrm>
            <a:off x="788040" y="3654360"/>
            <a:ext cx="3718440" cy="2510640"/>
          </a:xfrm>
          <a:prstGeom prst="rect">
            <a:avLst/>
          </a:prstGeom>
          <a:ln>
            <a:noFill/>
          </a:ln>
        </p:spPr>
      </p:pic>
      <p:pic>
        <p:nvPicPr>
          <p:cNvPr id="203" name="Рисунок 4"/>
          <p:cNvPicPr/>
          <p:nvPr/>
        </p:nvPicPr>
        <p:blipFill>
          <a:blip r:embed="rId3"/>
          <a:stretch/>
        </p:blipFill>
        <p:spPr>
          <a:xfrm>
            <a:off x="788040" y="1004760"/>
            <a:ext cx="3718440" cy="2366280"/>
          </a:xfrm>
          <a:prstGeom prst="rect">
            <a:avLst/>
          </a:prstGeom>
          <a:ln>
            <a:noFill/>
          </a:ln>
        </p:spPr>
      </p:pic>
      <p:sp>
        <p:nvSpPr>
          <p:cNvPr id="204" name="CustomShape 2"/>
          <p:cNvSpPr/>
          <p:nvPr/>
        </p:nvSpPr>
        <p:spPr>
          <a:xfrm>
            <a:off x="4556880" y="3766320"/>
            <a:ext cx="216972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u-RU" sz="1800" b="1" strike="noStrike" spc="-1">
                <a:solidFill>
                  <a:srgbClr val="000000"/>
                </a:solidFill>
                <a:latin typeface="Times New Roman"/>
              </a:rPr>
              <a:t>Длина ограждения – 601 метр,</a:t>
            </a:r>
            <a:endParaRPr lang="ru-RU" sz="1800" b="0" strike="noStrike" spc="-1">
              <a:latin typeface="Arial"/>
            </a:endParaRPr>
          </a:p>
          <a:p>
            <a:pPr>
              <a:lnSpc>
                <a:spcPct val="100000"/>
              </a:lnSpc>
            </a:pPr>
            <a:r>
              <a:rPr lang="ru-RU" sz="1800" b="1" strike="noStrike" spc="-1">
                <a:solidFill>
                  <a:srgbClr val="000000"/>
                </a:solidFill>
                <a:latin typeface="Times New Roman"/>
              </a:rPr>
              <a:t>три исторические башенки </a:t>
            </a:r>
            <a:endParaRPr lang="ru-RU" sz="1800" b="0" strike="noStrike" spc="-1">
              <a:latin typeface="Arial"/>
            </a:endParaRPr>
          </a:p>
        </p:txBody>
      </p:sp>
      <p:pic>
        <p:nvPicPr>
          <p:cNvPr id="205" name="Рисунок 10"/>
          <p:cNvPicPr/>
          <p:nvPr/>
        </p:nvPicPr>
        <p:blipFill>
          <a:blip r:embed="rId4"/>
          <a:stretch/>
        </p:blipFill>
        <p:spPr>
          <a:xfrm>
            <a:off x="6880680" y="1004760"/>
            <a:ext cx="3983040" cy="2366280"/>
          </a:xfrm>
          <a:prstGeom prst="rect">
            <a:avLst/>
          </a:prstGeom>
          <a:ln>
            <a:noFill/>
          </a:ln>
        </p:spPr>
      </p:pic>
      <p:pic>
        <p:nvPicPr>
          <p:cNvPr id="206" name="Рисунок 11"/>
          <p:cNvPicPr/>
          <p:nvPr/>
        </p:nvPicPr>
        <p:blipFill>
          <a:blip r:embed="rId5"/>
          <a:stretch/>
        </p:blipFill>
        <p:spPr>
          <a:xfrm rot="10800000">
            <a:off x="6881040" y="3929400"/>
            <a:ext cx="3983040" cy="2414520"/>
          </a:xfrm>
          <a:prstGeom prst="rect">
            <a:avLst/>
          </a:prstGeom>
          <a:ln>
            <a:noFill/>
          </a:ln>
        </p:spPr>
      </p:pic>
      <p:sp>
        <p:nvSpPr>
          <p:cNvPr id="207" name="CustomShape 3"/>
          <p:cNvSpPr/>
          <p:nvPr/>
        </p:nvSpPr>
        <p:spPr>
          <a:xfrm>
            <a:off x="4606560" y="1095480"/>
            <a:ext cx="2119680" cy="1736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u-RU" sz="1800" b="1" strike="noStrike" spc="-1">
                <a:solidFill>
                  <a:srgbClr val="000000"/>
                </a:solidFill>
                <a:latin typeface="Times New Roman"/>
              </a:rPr>
              <a:t>Итого стоимость реконструкции ограждения и прилегающего к нему тротуара – 23,1 млн.  руб.</a:t>
            </a:r>
            <a:endParaRPr lang="ru-RU" sz="1800" b="0" strike="noStrike" spc="-1">
              <a:latin typeface="Arial"/>
            </a:endParaRPr>
          </a:p>
        </p:txBody>
      </p:sp>
    </p:spTree>
    <p:extLst>
      <p:ext uri="{BB962C8B-B14F-4D97-AF65-F5344CB8AC3E}">
        <p14:creationId xmlns:p14="http://schemas.microsoft.com/office/powerpoint/2010/main" val="306667165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Shape 1"/>
          <p:cNvSpPr txBox="1"/>
          <p:nvPr/>
        </p:nvSpPr>
        <p:spPr>
          <a:xfrm>
            <a:off x="677160" y="609480"/>
            <a:ext cx="10946880" cy="847800"/>
          </a:xfrm>
          <a:prstGeom prst="rect">
            <a:avLst/>
          </a:prstGeom>
          <a:noFill/>
          <a:ln>
            <a:noFill/>
          </a:ln>
        </p:spPr>
        <p:txBody>
          <a:bodyPr>
            <a:noAutofit/>
          </a:bodyPr>
          <a:lstStyle/>
          <a:p>
            <a:pPr algn="ctr">
              <a:lnSpc>
                <a:spcPct val="100000"/>
              </a:lnSpc>
            </a:pPr>
            <a:r>
              <a:rPr lang="ru-RU" sz="3600" b="0" strike="noStrike" spc="-1">
                <a:solidFill>
                  <a:srgbClr val="000000"/>
                </a:solidFill>
                <a:latin typeface="Times New Roman"/>
              </a:rPr>
              <a:t>Вид ограждения</a:t>
            </a:r>
            <a:endParaRPr lang="en-US" sz="3600" b="0" strike="noStrike" spc="-1">
              <a:solidFill>
                <a:srgbClr val="000000"/>
              </a:solidFill>
              <a:latin typeface="Trebuchet MS"/>
            </a:endParaRPr>
          </a:p>
        </p:txBody>
      </p:sp>
      <p:pic>
        <p:nvPicPr>
          <p:cNvPr id="209" name="Объект 3"/>
          <p:cNvPicPr/>
          <p:nvPr/>
        </p:nvPicPr>
        <p:blipFill>
          <a:blip r:embed="rId2"/>
          <a:stretch/>
        </p:blipFill>
        <p:spPr>
          <a:xfrm>
            <a:off x="749880" y="1575360"/>
            <a:ext cx="5152680" cy="4132080"/>
          </a:xfrm>
          <a:prstGeom prst="rect">
            <a:avLst/>
          </a:prstGeom>
          <a:ln>
            <a:noFill/>
          </a:ln>
        </p:spPr>
      </p:pic>
      <p:pic>
        <p:nvPicPr>
          <p:cNvPr id="210" name="Рисунок 4"/>
          <p:cNvPicPr/>
          <p:nvPr/>
        </p:nvPicPr>
        <p:blipFill>
          <a:blip r:embed="rId3"/>
          <a:stretch/>
        </p:blipFill>
        <p:spPr>
          <a:xfrm>
            <a:off x="6427800" y="1575360"/>
            <a:ext cx="5196240" cy="4132080"/>
          </a:xfrm>
          <a:prstGeom prst="rect">
            <a:avLst/>
          </a:prstGeom>
          <a:ln>
            <a:noFill/>
          </a:ln>
        </p:spPr>
      </p:pic>
      <p:sp>
        <p:nvSpPr>
          <p:cNvPr id="211" name="CustomShape 2"/>
          <p:cNvSpPr/>
          <p:nvPr/>
        </p:nvSpPr>
        <p:spPr>
          <a:xfrm rot="10800000" flipV="1">
            <a:off x="1652040" y="6031800"/>
            <a:ext cx="2470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u-RU" sz="1800" b="0" strike="noStrike" spc="-1">
                <a:solidFill>
                  <a:srgbClr val="000000"/>
                </a:solidFill>
                <a:latin typeface="Times New Roman"/>
              </a:rPr>
              <a:t>До реконструкции </a:t>
            </a:r>
            <a:endParaRPr lang="ru-RU" sz="1800" b="0" strike="noStrike" spc="-1">
              <a:latin typeface="Arial"/>
            </a:endParaRPr>
          </a:p>
        </p:txBody>
      </p:sp>
      <p:sp>
        <p:nvSpPr>
          <p:cNvPr id="212" name="CustomShape 3"/>
          <p:cNvSpPr/>
          <p:nvPr/>
        </p:nvSpPr>
        <p:spPr>
          <a:xfrm rot="10800000" flipV="1">
            <a:off x="7007760" y="5981040"/>
            <a:ext cx="40827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u-RU" sz="1800" b="0" strike="noStrike" spc="-1">
                <a:solidFill>
                  <a:srgbClr val="000000"/>
                </a:solidFill>
                <a:latin typeface="Times New Roman"/>
              </a:rPr>
              <a:t>После</a:t>
            </a:r>
            <a:r>
              <a:rPr lang="ru-RU" sz="1800" b="0" strike="noStrike" spc="-1">
                <a:solidFill>
                  <a:srgbClr val="000000"/>
                </a:solidFill>
                <a:latin typeface="Trebuchet MS"/>
              </a:rPr>
              <a:t> реконструкции</a:t>
            </a:r>
            <a:endParaRPr lang="ru-RU" sz="1800" b="0" strike="noStrike" spc="-1">
              <a:latin typeface="Arial"/>
            </a:endParaRPr>
          </a:p>
        </p:txBody>
      </p:sp>
    </p:spTree>
    <p:extLst>
      <p:ext uri="{BB962C8B-B14F-4D97-AF65-F5344CB8AC3E}">
        <p14:creationId xmlns:p14="http://schemas.microsoft.com/office/powerpoint/2010/main" val="127065591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p:cNvSpPr txBox="1"/>
          <p:nvPr/>
        </p:nvSpPr>
        <p:spPr>
          <a:xfrm>
            <a:off x="765000" y="160200"/>
            <a:ext cx="10650960" cy="494280"/>
          </a:xfrm>
          <a:prstGeom prst="rect">
            <a:avLst/>
          </a:prstGeom>
          <a:noFill/>
          <a:ln>
            <a:noFill/>
          </a:ln>
        </p:spPr>
        <p:txBody>
          <a:bodyPr>
            <a:normAutofit fontScale="85000" lnSpcReduction="20000"/>
          </a:bodyPr>
          <a:lstStyle/>
          <a:p>
            <a:pPr algn="ctr">
              <a:lnSpc>
                <a:spcPct val="100000"/>
              </a:lnSpc>
            </a:pPr>
            <a:r>
              <a:rPr lang="ru-RU" sz="3600" b="0" strike="noStrike" spc="-1">
                <a:solidFill>
                  <a:srgbClr val="000000"/>
                </a:solidFill>
                <a:latin typeface="Times New Roman"/>
              </a:rPr>
              <a:t>Презентация книги «Освобождение 80 лет»</a:t>
            </a:r>
            <a:endParaRPr lang="en-US" sz="3600" b="0" strike="noStrike" spc="-1">
              <a:solidFill>
                <a:srgbClr val="000000"/>
              </a:solidFill>
              <a:latin typeface="Trebuchet MS"/>
            </a:endParaRPr>
          </a:p>
        </p:txBody>
      </p:sp>
      <p:sp>
        <p:nvSpPr>
          <p:cNvPr id="214" name="TextShape 2"/>
          <p:cNvSpPr txBox="1"/>
          <p:nvPr/>
        </p:nvSpPr>
        <p:spPr>
          <a:xfrm>
            <a:off x="460440" y="654840"/>
            <a:ext cx="11390400" cy="5510160"/>
          </a:xfrm>
          <a:prstGeom prst="rect">
            <a:avLst/>
          </a:prstGeom>
          <a:noFill/>
          <a:ln>
            <a:noFill/>
          </a:ln>
        </p:spPr>
        <p:txBody>
          <a:bodyPr>
            <a:noAutofit/>
          </a:bodyPr>
          <a:lstStyle/>
          <a:p>
            <a:endParaRPr lang="en-US" sz="1800" b="0" strike="noStrike" spc="-1">
              <a:solidFill>
                <a:srgbClr val="404040"/>
              </a:solidFill>
              <a:latin typeface="Trebuchet MS"/>
            </a:endParaRPr>
          </a:p>
        </p:txBody>
      </p:sp>
      <p:sp>
        <p:nvSpPr>
          <p:cNvPr id="215"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216" name="CustomShape 4"/>
          <p:cNvSpPr/>
          <p:nvPr/>
        </p:nvSpPr>
        <p:spPr>
          <a:xfrm>
            <a:off x="307800" y="792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217" name="Рисунок 6"/>
          <p:cNvPicPr/>
          <p:nvPr/>
        </p:nvPicPr>
        <p:blipFill>
          <a:blip r:embed="rId2"/>
          <a:stretch/>
        </p:blipFill>
        <p:spPr>
          <a:xfrm>
            <a:off x="6563880" y="3989880"/>
            <a:ext cx="5286960" cy="2175120"/>
          </a:xfrm>
          <a:prstGeom prst="rect">
            <a:avLst/>
          </a:prstGeom>
          <a:ln>
            <a:noFill/>
          </a:ln>
        </p:spPr>
      </p:pic>
      <p:pic>
        <p:nvPicPr>
          <p:cNvPr id="218" name="Рисунок 7"/>
          <p:cNvPicPr/>
          <p:nvPr/>
        </p:nvPicPr>
        <p:blipFill>
          <a:blip r:embed="rId3"/>
          <a:stretch/>
        </p:blipFill>
        <p:spPr>
          <a:xfrm>
            <a:off x="1383840" y="720000"/>
            <a:ext cx="9123120" cy="3022200"/>
          </a:xfrm>
          <a:prstGeom prst="rect">
            <a:avLst/>
          </a:prstGeom>
          <a:ln>
            <a:noFill/>
          </a:ln>
        </p:spPr>
      </p:pic>
      <p:pic>
        <p:nvPicPr>
          <p:cNvPr id="219" name="Рисунок 8"/>
          <p:cNvPicPr/>
          <p:nvPr/>
        </p:nvPicPr>
        <p:blipFill>
          <a:blip r:embed="rId4"/>
          <a:stretch/>
        </p:blipFill>
        <p:spPr>
          <a:xfrm>
            <a:off x="460440" y="3989880"/>
            <a:ext cx="5967360" cy="2175120"/>
          </a:xfrm>
          <a:prstGeom prst="rect">
            <a:avLst/>
          </a:prstGeom>
          <a:ln>
            <a:noFill/>
          </a:ln>
        </p:spPr>
      </p:pic>
    </p:spTree>
    <p:extLst>
      <p:ext uri="{BB962C8B-B14F-4D97-AF65-F5344CB8AC3E}">
        <p14:creationId xmlns:p14="http://schemas.microsoft.com/office/powerpoint/2010/main" val="413116215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extShape 1"/>
          <p:cNvSpPr txBox="1"/>
          <p:nvPr/>
        </p:nvSpPr>
        <p:spPr>
          <a:xfrm>
            <a:off x="677160" y="609480"/>
            <a:ext cx="10577520" cy="1057320"/>
          </a:xfrm>
          <a:prstGeom prst="rect">
            <a:avLst/>
          </a:prstGeom>
          <a:noFill/>
          <a:ln>
            <a:noFill/>
          </a:ln>
        </p:spPr>
        <p:txBody>
          <a:bodyPr>
            <a:normAutofit lnSpcReduction="10000"/>
          </a:bodyPr>
          <a:lstStyle/>
          <a:p>
            <a:pPr>
              <a:lnSpc>
                <a:spcPct val="100000"/>
              </a:lnSpc>
            </a:pPr>
            <a:r>
              <a:rPr lang="ru-RU" sz="3200" b="0" strike="noStrike" spc="-1">
                <a:solidFill>
                  <a:srgbClr val="000000"/>
                </a:solidFill>
                <a:latin typeface="Times New Roman"/>
              </a:rPr>
              <a:t>05.04.2023 год</a:t>
            </a:r>
            <a:r>
              <a:rPr lang="ru-RU" sz="3600" b="0" strike="noStrike" spc="-1">
                <a:solidFill>
                  <a:srgbClr val="000000"/>
                </a:solidFill>
                <a:latin typeface="Times New Roman"/>
              </a:rPr>
              <a:t>.</a:t>
            </a:r>
            <a:r>
              <a:rPr lang="ru-RU" sz="3600" b="0" strike="noStrike" spc="-1">
                <a:solidFill>
                  <a:srgbClr val="5FCBEF"/>
                </a:solidFill>
                <a:latin typeface="Times New Roman"/>
              </a:rPr>
              <a:t> </a:t>
            </a:r>
            <a:r>
              <a:rPr lang="ru-RU" sz="3200" b="0" strike="noStrike" spc="-1">
                <a:solidFill>
                  <a:srgbClr val="000000"/>
                </a:solidFill>
                <a:latin typeface="Times New Roman"/>
              </a:rPr>
              <a:t>Презентация книги Легенды уголовного розыска. </a:t>
            </a:r>
            <a:endParaRPr lang="en-US" sz="3200" b="0" strike="noStrike" spc="-1">
              <a:solidFill>
                <a:srgbClr val="000000"/>
              </a:solidFill>
              <a:latin typeface="Trebuchet MS"/>
            </a:endParaRPr>
          </a:p>
        </p:txBody>
      </p:sp>
      <p:pic>
        <p:nvPicPr>
          <p:cNvPr id="221" name="Объект 3"/>
          <p:cNvPicPr/>
          <p:nvPr/>
        </p:nvPicPr>
        <p:blipFill>
          <a:blip r:embed="rId2"/>
          <a:stretch/>
        </p:blipFill>
        <p:spPr>
          <a:xfrm rot="5400000">
            <a:off x="24480" y="2309760"/>
            <a:ext cx="4783320" cy="3477600"/>
          </a:xfrm>
          <a:prstGeom prst="rect">
            <a:avLst/>
          </a:prstGeom>
          <a:ln>
            <a:noFill/>
          </a:ln>
        </p:spPr>
      </p:pic>
      <p:sp>
        <p:nvSpPr>
          <p:cNvPr id="222" name="CustomShape 2"/>
          <p:cNvSpPr/>
          <p:nvPr/>
        </p:nvSpPr>
        <p:spPr>
          <a:xfrm>
            <a:off x="4702320" y="1657080"/>
            <a:ext cx="7156080" cy="4845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u-RU" sz="2400" b="0" strike="noStrike" spc="-1">
                <a:solidFill>
                  <a:srgbClr val="000000"/>
                </a:solidFill>
                <a:latin typeface="Times New Roman"/>
                <a:ea typeface="Times New Roman"/>
              </a:rPr>
              <a:t>Нарциссов Алексей Серафимович, один из авторов представил книгу Легенды уголовного розыска. Цель данной книги-познакомить читателя с историей уголовного розыска Липецкой области за более чем вековой период существования службы- от самых истоков до сегодняшних дней. Исторические сведения, документы и материалы, содержащиеся в книге, несомненно, будут интересны сотрудникам и ветеранам правоохранительных органов, специалистам различных областей силовых структур, а также всем интересующимся историей создания и деятельностью уголовного розыска Липецкой области.</a:t>
            </a:r>
            <a:endParaRPr lang="ru-RU" sz="2400" b="0" strike="noStrike" spc="-1">
              <a:latin typeface="Arial"/>
            </a:endParaRPr>
          </a:p>
        </p:txBody>
      </p:sp>
    </p:spTree>
    <p:extLst>
      <p:ext uri="{BB962C8B-B14F-4D97-AF65-F5344CB8AC3E}">
        <p14:creationId xmlns:p14="http://schemas.microsoft.com/office/powerpoint/2010/main" val="75318702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Shape 1"/>
          <p:cNvSpPr txBox="1"/>
          <p:nvPr/>
        </p:nvSpPr>
        <p:spPr>
          <a:xfrm>
            <a:off x="779760" y="609480"/>
            <a:ext cx="8493840" cy="815400"/>
          </a:xfrm>
          <a:prstGeom prst="rect">
            <a:avLst/>
          </a:prstGeom>
          <a:noFill/>
          <a:ln>
            <a:noFill/>
          </a:ln>
        </p:spPr>
        <p:txBody>
          <a:bodyPr>
            <a:normAutofit/>
          </a:bodyPr>
          <a:lstStyle/>
          <a:p>
            <a:pPr>
              <a:lnSpc>
                <a:spcPct val="100000"/>
              </a:lnSpc>
            </a:pPr>
            <a:r>
              <a:rPr lang="ru-RU" sz="3200" b="0" strike="noStrike" spc="-1">
                <a:solidFill>
                  <a:srgbClr val="000000"/>
                </a:solidFill>
                <a:latin typeface="Times New Roman"/>
              </a:rPr>
              <a:t>13.04.2023 год. Проведение субботника.</a:t>
            </a:r>
            <a:endParaRPr lang="en-US" sz="3200" b="0" strike="noStrike" spc="-1">
              <a:solidFill>
                <a:srgbClr val="000000"/>
              </a:solidFill>
              <a:latin typeface="Trebuchet MS"/>
            </a:endParaRPr>
          </a:p>
        </p:txBody>
      </p:sp>
      <p:sp>
        <p:nvSpPr>
          <p:cNvPr id="224" name="TextShape 2"/>
          <p:cNvSpPr txBox="1"/>
          <p:nvPr/>
        </p:nvSpPr>
        <p:spPr>
          <a:xfrm>
            <a:off x="394200" y="1263240"/>
            <a:ext cx="11454840" cy="5177520"/>
          </a:xfrm>
          <a:prstGeom prst="rect">
            <a:avLst/>
          </a:prstGeom>
          <a:noFill/>
          <a:ln>
            <a:noFill/>
          </a:ln>
        </p:spPr>
        <p:txBody>
          <a:bodyPr>
            <a:noAutofit/>
          </a:bodyPr>
          <a:lstStyle/>
          <a:p>
            <a:pPr marL="343080" indent="-342720">
              <a:lnSpc>
                <a:spcPct val="100000"/>
              </a:lnSpc>
              <a:spcBef>
                <a:spcPts val="1001"/>
              </a:spcBef>
              <a:buClr>
                <a:srgbClr val="5FCBEF"/>
              </a:buClr>
              <a:buSzPct val="80000"/>
              <a:buFont typeface="Wingdings 3" charset="2"/>
              <a:buChar char=""/>
            </a:pPr>
            <a:r>
              <a:rPr lang="ru-RU" sz="1800" b="0" strike="noStrike" spc="-1">
                <a:solidFill>
                  <a:srgbClr val="404040"/>
                </a:solidFill>
                <a:latin typeface="Times New Roman"/>
              </a:rPr>
              <a:t>В чистый четверг в центре Липецка на Евдокиевском кладбище состоялся масштабный субботник. Он был организован в рамках проекта «Историческая память поколений» по инициативе Общественной палаты города Липецка. В мероприятии приняли участие члены городской Общественной палаты, депутаты областного и городского Совета, представители Межрегиональной Общественной организации ветеранов специальных подразделений, "Единая Россия" и многие другие.</a:t>
            </a:r>
            <a:endParaRPr lang="en-US" sz="1800" b="0" strike="noStrike" spc="-1">
              <a:solidFill>
                <a:srgbClr val="404040"/>
              </a:solidFill>
              <a:latin typeface="Trebuchet MS"/>
            </a:endParaRPr>
          </a:p>
          <a:p>
            <a:pPr>
              <a:lnSpc>
                <a:spcPct val="100000"/>
              </a:lnSpc>
              <a:spcBef>
                <a:spcPts val="1001"/>
              </a:spcBef>
            </a:pPr>
            <a:endParaRPr lang="en-US" sz="1800" b="0" strike="noStrike" spc="-1">
              <a:solidFill>
                <a:srgbClr val="404040"/>
              </a:solidFill>
              <a:latin typeface="Trebuchet MS"/>
            </a:endParaRPr>
          </a:p>
        </p:txBody>
      </p:sp>
      <p:pic>
        <p:nvPicPr>
          <p:cNvPr id="225" name="Рисунок 3"/>
          <p:cNvPicPr/>
          <p:nvPr/>
        </p:nvPicPr>
        <p:blipFill>
          <a:blip r:embed="rId3"/>
          <a:stretch/>
        </p:blipFill>
        <p:spPr>
          <a:xfrm>
            <a:off x="394200" y="2818440"/>
            <a:ext cx="3960720" cy="3622320"/>
          </a:xfrm>
          <a:prstGeom prst="rect">
            <a:avLst/>
          </a:prstGeom>
          <a:ln>
            <a:noFill/>
          </a:ln>
        </p:spPr>
      </p:pic>
      <p:pic>
        <p:nvPicPr>
          <p:cNvPr id="226" name="Рисунок 4"/>
          <p:cNvPicPr/>
          <p:nvPr/>
        </p:nvPicPr>
        <p:blipFill>
          <a:blip r:embed="rId4"/>
          <a:stretch/>
        </p:blipFill>
        <p:spPr>
          <a:xfrm>
            <a:off x="4434120" y="2818440"/>
            <a:ext cx="3333240" cy="3622320"/>
          </a:xfrm>
          <a:prstGeom prst="rect">
            <a:avLst/>
          </a:prstGeom>
          <a:ln>
            <a:noFill/>
          </a:ln>
        </p:spPr>
      </p:pic>
      <p:pic>
        <p:nvPicPr>
          <p:cNvPr id="227" name="Рисунок 5"/>
          <p:cNvPicPr/>
          <p:nvPr/>
        </p:nvPicPr>
        <p:blipFill>
          <a:blip r:embed="rId5"/>
          <a:stretch/>
        </p:blipFill>
        <p:spPr>
          <a:xfrm>
            <a:off x="7862040" y="2818440"/>
            <a:ext cx="3987000" cy="3622320"/>
          </a:xfrm>
          <a:prstGeom prst="rect">
            <a:avLst/>
          </a:prstGeom>
          <a:ln>
            <a:noFill/>
          </a:ln>
        </p:spPr>
      </p:pic>
    </p:spTree>
    <p:extLst>
      <p:ext uri="{BB962C8B-B14F-4D97-AF65-F5344CB8AC3E}">
        <p14:creationId xmlns:p14="http://schemas.microsoft.com/office/powerpoint/2010/main" val="2536996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Shape 1"/>
          <p:cNvSpPr txBox="1"/>
          <p:nvPr/>
        </p:nvSpPr>
        <p:spPr>
          <a:xfrm>
            <a:off x="1499040" y="329760"/>
            <a:ext cx="9256680" cy="603000"/>
          </a:xfrm>
          <a:prstGeom prst="rect">
            <a:avLst/>
          </a:prstGeom>
          <a:noFill/>
          <a:ln>
            <a:noFill/>
          </a:ln>
        </p:spPr>
        <p:txBody>
          <a:bodyPr>
            <a:normAutofit/>
          </a:bodyPr>
          <a:lstStyle/>
          <a:p>
            <a:pPr>
              <a:lnSpc>
                <a:spcPct val="100000"/>
              </a:lnSpc>
            </a:pPr>
            <a:r>
              <a:rPr lang="ru-RU" sz="2800" b="0" strike="noStrike" spc="-1">
                <a:solidFill>
                  <a:srgbClr val="000000"/>
                </a:solidFill>
                <a:latin typeface="Times New Roman"/>
              </a:rPr>
              <a:t>12.07.2023 год. Выездное заседание рабочей группы.</a:t>
            </a:r>
            <a:endParaRPr lang="en-US" sz="2800" b="0" strike="noStrike" spc="-1">
              <a:solidFill>
                <a:srgbClr val="000000"/>
              </a:solidFill>
              <a:latin typeface="Trebuchet MS"/>
            </a:endParaRPr>
          </a:p>
        </p:txBody>
      </p:sp>
      <p:pic>
        <p:nvPicPr>
          <p:cNvPr id="229" name="Объект 3"/>
          <p:cNvPicPr/>
          <p:nvPr/>
        </p:nvPicPr>
        <p:blipFill>
          <a:blip r:embed="rId2"/>
          <a:stretch/>
        </p:blipFill>
        <p:spPr>
          <a:xfrm>
            <a:off x="1883880" y="1216080"/>
            <a:ext cx="8871480" cy="5229720"/>
          </a:xfrm>
          <a:prstGeom prst="rect">
            <a:avLst/>
          </a:prstGeom>
          <a:ln>
            <a:noFill/>
          </a:ln>
        </p:spPr>
      </p:pic>
    </p:spTree>
    <p:extLst>
      <p:ext uri="{BB962C8B-B14F-4D97-AF65-F5344CB8AC3E}">
        <p14:creationId xmlns:p14="http://schemas.microsoft.com/office/powerpoint/2010/main" val="228965738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extShape 1"/>
          <p:cNvSpPr txBox="1"/>
          <p:nvPr/>
        </p:nvSpPr>
        <p:spPr>
          <a:xfrm>
            <a:off x="677160" y="609480"/>
            <a:ext cx="8596440" cy="370440"/>
          </a:xfrm>
          <a:prstGeom prst="rect">
            <a:avLst/>
          </a:prstGeom>
          <a:noFill/>
          <a:ln>
            <a:noFill/>
          </a:ln>
        </p:spPr>
        <p:txBody>
          <a:bodyPr>
            <a:normAutofit/>
          </a:bodyPr>
          <a:lstStyle/>
          <a:p>
            <a:endParaRPr lang="en-US" sz="1800" b="0" strike="noStrike" spc="-1">
              <a:solidFill>
                <a:srgbClr val="000000"/>
              </a:solidFill>
              <a:latin typeface="Trebuchet MS"/>
            </a:endParaRPr>
          </a:p>
        </p:txBody>
      </p:sp>
      <p:pic>
        <p:nvPicPr>
          <p:cNvPr id="231" name="Объект 3"/>
          <p:cNvPicPr/>
          <p:nvPr/>
        </p:nvPicPr>
        <p:blipFill>
          <a:blip r:embed="rId2"/>
          <a:stretch/>
        </p:blipFill>
        <p:spPr>
          <a:xfrm>
            <a:off x="374400" y="432360"/>
            <a:ext cx="6044400" cy="3667320"/>
          </a:xfrm>
          <a:prstGeom prst="rect">
            <a:avLst/>
          </a:prstGeom>
          <a:ln>
            <a:noFill/>
          </a:ln>
        </p:spPr>
      </p:pic>
      <p:pic>
        <p:nvPicPr>
          <p:cNvPr id="232" name="Рисунок 4"/>
          <p:cNvPicPr/>
          <p:nvPr/>
        </p:nvPicPr>
        <p:blipFill>
          <a:blip r:embed="rId3"/>
          <a:stretch/>
        </p:blipFill>
        <p:spPr>
          <a:xfrm>
            <a:off x="6722280" y="416160"/>
            <a:ext cx="5136480" cy="3683520"/>
          </a:xfrm>
          <a:prstGeom prst="rect">
            <a:avLst/>
          </a:prstGeom>
          <a:ln>
            <a:noFill/>
          </a:ln>
        </p:spPr>
      </p:pic>
      <p:sp>
        <p:nvSpPr>
          <p:cNvPr id="233" name="CustomShape 2"/>
          <p:cNvSpPr/>
          <p:nvPr/>
        </p:nvSpPr>
        <p:spPr>
          <a:xfrm>
            <a:off x="374400" y="4109400"/>
            <a:ext cx="11369160" cy="2244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7000"/>
              </a:lnSpc>
              <a:spcAft>
                <a:spcPts val="799"/>
              </a:spcAft>
            </a:pPr>
            <a:r>
              <a:rPr lang="ru-RU" sz="1200" b="0" strike="noStrike" spc="-1">
                <a:solidFill>
                  <a:srgbClr val="000000"/>
                </a:solidFill>
                <a:latin typeface="Times New Roman"/>
                <a:ea typeface="Calibri"/>
              </a:rPr>
              <a:t>12 июля состоялось выездное заседание рабочей группы Общественной палаты города Липецка в рамках проекта «Историческая память поколений». В работе выездного заседания приняли участие директор МБУ «Ритуальные услуги» Евгений Лепекин, почетный архитектор Сергей Сошников, уважаемый краевед Александр Клоков, председатель Общественной палаты Федор Жигаров, секретарь Палаты Людмила Гаврилова, член Палаты Евгения Мельгунова и другие участники рабочей группы. </a:t>
            </a:r>
            <a:endParaRPr lang="ru-RU" sz="1200" b="0" strike="noStrike" spc="-1">
              <a:latin typeface="Arial"/>
            </a:endParaRPr>
          </a:p>
          <a:p>
            <a:pPr>
              <a:lnSpc>
                <a:spcPct val="107000"/>
              </a:lnSpc>
              <a:spcAft>
                <a:spcPts val="799"/>
              </a:spcAft>
            </a:pPr>
            <a:r>
              <a:rPr lang="ru-RU" sz="1200" b="0" strike="noStrike" spc="-1">
                <a:solidFill>
                  <a:srgbClr val="000000"/>
                </a:solidFill>
                <a:latin typeface="Times New Roman"/>
                <a:ea typeface="Calibri"/>
              </a:rPr>
              <a:t>        Целью выездного заседание было обсуждение проекта памятника госпитальным захоронениям на Евдокиевском кладбище. Были рассмотрены и обсуждены разные предложения от переноса захоронений сороковых годов прошлого века с дальнего угла кладбища ближе к его началу, до установки постамента на месте захоронений. Краевед Александр Клоков сумел убедить всех участников, что перенос захоронений -это неправильно. Необходимо поставить памятник на месте захоронений. </a:t>
            </a:r>
            <a:endParaRPr lang="ru-RU" sz="1200" b="0" strike="noStrike" spc="-1">
              <a:latin typeface="Arial"/>
            </a:endParaRPr>
          </a:p>
          <a:p>
            <a:pPr>
              <a:lnSpc>
                <a:spcPct val="107000"/>
              </a:lnSpc>
              <a:spcAft>
                <a:spcPts val="799"/>
              </a:spcAft>
            </a:pPr>
            <a:r>
              <a:rPr lang="ru-RU" sz="1200" b="0" strike="noStrike" spc="-1">
                <a:solidFill>
                  <a:srgbClr val="000000"/>
                </a:solidFill>
                <a:latin typeface="Times New Roman"/>
                <a:ea typeface="Calibri"/>
              </a:rPr>
              <a:t>       Сергей Сошников предложил обратиться в администрацию города и Липецкий городской Совет депутатов с вопросом о реконструкции всего кладбища</a:t>
            </a:r>
            <a:r>
              <a:rPr lang="ru-RU" sz="1200" b="0" strike="noStrike" spc="-1">
                <a:solidFill>
                  <a:srgbClr val="404040"/>
                </a:solidFill>
                <a:latin typeface="Times New Roman"/>
                <a:ea typeface="Calibri"/>
              </a:rPr>
              <a:t>     Председатель Общественной палаты Федор Жигаров считает одной из первоочередных задач-это установка памятника на месте захоронений, проект которого предложил архитектор Сергей Сошников. Для его реализации необходимо обратиться с правотворческой инициативой в Липецкий городской Совет депутатов для выделения финансовых средств.</a:t>
            </a:r>
            <a:endParaRPr lang="ru-RU" sz="1200" b="0" strike="noStrike" spc="-1">
              <a:latin typeface="Arial"/>
            </a:endParaRPr>
          </a:p>
        </p:txBody>
      </p:sp>
    </p:spTree>
    <p:extLst>
      <p:ext uri="{BB962C8B-B14F-4D97-AF65-F5344CB8AC3E}">
        <p14:creationId xmlns:p14="http://schemas.microsoft.com/office/powerpoint/2010/main" val="220782447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TextShape 1"/>
          <p:cNvSpPr txBox="1"/>
          <p:nvPr/>
        </p:nvSpPr>
        <p:spPr>
          <a:xfrm>
            <a:off x="989640" y="348840"/>
            <a:ext cx="10208880" cy="942480"/>
          </a:xfrm>
          <a:prstGeom prst="rect">
            <a:avLst/>
          </a:prstGeom>
          <a:noFill/>
          <a:ln>
            <a:noFill/>
          </a:ln>
        </p:spPr>
        <p:txBody>
          <a:bodyPr anchor="b">
            <a:normAutofit fontScale="91000" lnSpcReduction="10000"/>
          </a:bodyPr>
          <a:lstStyle/>
          <a:p>
            <a:pPr>
              <a:lnSpc>
                <a:spcPct val="100000"/>
              </a:lnSpc>
            </a:pPr>
            <a:r>
              <a:rPr lang="ru-RU" sz="3200" b="0" strike="noStrike" spc="-1">
                <a:solidFill>
                  <a:srgbClr val="000000"/>
                </a:solidFill>
                <a:latin typeface="Times New Roman"/>
              </a:rPr>
              <a:t>01 августа 2023 года. Презентация книги Ветеран уголовного розыска.</a:t>
            </a:r>
            <a:endParaRPr lang="en-US" sz="3200" b="0" strike="noStrike" spc="-1">
              <a:solidFill>
                <a:srgbClr val="000000"/>
              </a:solidFill>
              <a:latin typeface="Trebuchet MS"/>
            </a:endParaRPr>
          </a:p>
        </p:txBody>
      </p:sp>
      <p:sp>
        <p:nvSpPr>
          <p:cNvPr id="235" name="TextShape 2"/>
          <p:cNvSpPr txBox="1"/>
          <p:nvPr/>
        </p:nvSpPr>
        <p:spPr>
          <a:xfrm>
            <a:off x="7107840" y="1536480"/>
            <a:ext cx="4062240" cy="4910760"/>
          </a:xfrm>
          <a:prstGeom prst="rect">
            <a:avLst/>
          </a:prstGeom>
          <a:noFill/>
          <a:ln>
            <a:noFill/>
          </a:ln>
        </p:spPr>
        <p:txBody>
          <a:bodyPr>
            <a:normAutofit fontScale="94000"/>
          </a:bodyPr>
          <a:lstStyle/>
          <a:p>
            <a:pPr>
              <a:lnSpc>
                <a:spcPct val="100000"/>
              </a:lnSpc>
              <a:spcBef>
                <a:spcPts val="1001"/>
              </a:spcBef>
              <a:tabLst>
                <a:tab pos="0" algn="l"/>
              </a:tabLst>
            </a:pPr>
            <a:r>
              <a:rPr lang="ru-RU" sz="1800" b="0" strike="noStrike" spc="-1">
                <a:solidFill>
                  <a:srgbClr val="404040"/>
                </a:solidFill>
                <a:latin typeface="Times New Roman"/>
              </a:rPr>
              <a:t>Продолжаем знакомство с героическими страницами истории, судьбами наших жителей, через письменные источники.</a:t>
            </a:r>
            <a:endParaRPr lang="en-US" sz="1800" b="0" strike="noStrike" spc="-1">
              <a:solidFill>
                <a:srgbClr val="404040"/>
              </a:solidFill>
              <a:latin typeface="Trebuchet MS"/>
            </a:endParaRPr>
          </a:p>
          <a:p>
            <a:pPr>
              <a:lnSpc>
                <a:spcPct val="100000"/>
              </a:lnSpc>
              <a:spcBef>
                <a:spcPts val="1001"/>
              </a:spcBef>
              <a:tabLst>
                <a:tab pos="0" algn="l"/>
              </a:tabLst>
            </a:pPr>
            <a:r>
              <a:rPr lang="ru-RU" sz="1800" b="0" strike="noStrike" spc="-1">
                <a:solidFill>
                  <a:srgbClr val="404040"/>
                </a:solidFill>
                <a:latin typeface="Times New Roman"/>
              </a:rPr>
              <a:t>Сегодня, состоялась презентация книги Алленых В.Н., Ветеран уголовного розыска. Автор-бывший сотрудник уголовного розыска. Он рассказывает о той сфере деятельности, которой посвятил многие годы. Лишь небольшая часть расследуемых им преступлений нашла отражение на страницах этой книги, но даже эти материалы дают четкое представление о тяжелой, но интересной работе оперативников, инспекторов-людях смелых и мужественных, порой рискующих своими жизнями в борьбе с преступностью. </a:t>
            </a:r>
            <a:endParaRPr lang="en-US" sz="1800" b="0" strike="noStrike" spc="-1">
              <a:solidFill>
                <a:srgbClr val="404040"/>
              </a:solidFill>
              <a:latin typeface="Trebuchet MS"/>
            </a:endParaRPr>
          </a:p>
        </p:txBody>
      </p:sp>
      <p:pic>
        <p:nvPicPr>
          <p:cNvPr id="236" name="Рисунок 4"/>
          <p:cNvPicPr/>
          <p:nvPr/>
        </p:nvPicPr>
        <p:blipFill>
          <a:blip r:embed="rId3"/>
          <a:stretch/>
        </p:blipFill>
        <p:spPr>
          <a:xfrm rot="5400000">
            <a:off x="3180600" y="2672280"/>
            <a:ext cx="4930920" cy="2658600"/>
          </a:xfrm>
          <a:prstGeom prst="rect">
            <a:avLst/>
          </a:prstGeom>
          <a:ln>
            <a:noFill/>
          </a:ln>
        </p:spPr>
      </p:pic>
      <p:pic>
        <p:nvPicPr>
          <p:cNvPr id="237" name="Объект 7"/>
          <p:cNvPicPr/>
          <p:nvPr/>
        </p:nvPicPr>
        <p:blipFill>
          <a:blip r:embed="rId4"/>
          <a:stretch/>
        </p:blipFill>
        <p:spPr>
          <a:xfrm rot="5400000">
            <a:off x="59400" y="2558160"/>
            <a:ext cx="4930920" cy="2887200"/>
          </a:xfrm>
          <a:prstGeom prst="rect">
            <a:avLst/>
          </a:prstGeom>
          <a:ln>
            <a:noFill/>
          </a:ln>
        </p:spPr>
      </p:pic>
    </p:spTree>
    <p:extLst>
      <p:ext uri="{BB962C8B-B14F-4D97-AF65-F5344CB8AC3E}">
        <p14:creationId xmlns:p14="http://schemas.microsoft.com/office/powerpoint/2010/main" val="128516185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474" y="338327"/>
            <a:ext cx="11110133" cy="1179921"/>
          </a:xfrm>
        </p:spPr>
        <p:txBody>
          <a:bodyPr/>
          <a:lstStyle/>
          <a:p>
            <a:pPr algn="ctr"/>
            <a:r>
              <a:rPr lang="ru-RU" sz="4000" spc="-1" dirty="0" smtClean="0">
                <a:solidFill>
                  <a:srgbClr val="5FCBEF"/>
                </a:solidFill>
                <a:latin typeface="Times New Roman"/>
              </a:rPr>
              <a:t/>
            </a:r>
            <a:br>
              <a:rPr lang="ru-RU" sz="4000" spc="-1" dirty="0" smtClean="0">
                <a:solidFill>
                  <a:srgbClr val="5FCBEF"/>
                </a:solidFill>
                <a:latin typeface="Times New Roman"/>
              </a:rPr>
            </a:br>
            <a:r>
              <a:rPr lang="ru-RU" sz="2800" dirty="0" smtClean="0">
                <a:solidFill>
                  <a:schemeClr val="tx1"/>
                </a:solidFill>
                <a:latin typeface="Times New Roman" panose="02020603050405020304" pitchFamily="18" charset="0"/>
                <a:cs typeface="Times New Roman" panose="02020603050405020304" pitchFamily="18" charset="0"/>
              </a:rPr>
              <a:t>11.04.2024 год. Субботник на </a:t>
            </a:r>
            <a:r>
              <a:rPr lang="ru-RU" sz="2800" dirty="0" err="1" smtClean="0">
                <a:solidFill>
                  <a:schemeClr val="tx1"/>
                </a:solidFill>
                <a:latin typeface="Times New Roman" panose="02020603050405020304" pitchFamily="18" charset="0"/>
                <a:cs typeface="Times New Roman" panose="02020603050405020304" pitchFamily="18" charset="0"/>
              </a:rPr>
              <a:t>Евдокиевском</a:t>
            </a:r>
            <a:r>
              <a:rPr lang="ru-RU" sz="2800" dirty="0" smtClean="0">
                <a:solidFill>
                  <a:schemeClr val="tx1"/>
                </a:solidFill>
                <a:latin typeface="Times New Roman" panose="02020603050405020304" pitchFamily="18" charset="0"/>
                <a:cs typeface="Times New Roman" panose="02020603050405020304" pitchFamily="18" charset="0"/>
              </a:rPr>
              <a:t> кладбище</a:t>
            </a: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1225" y="2055123"/>
            <a:ext cx="6217920" cy="3422133"/>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1257" y="2883347"/>
            <a:ext cx="2069326" cy="3333656"/>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321" y="2916936"/>
            <a:ext cx="2075688" cy="3266479"/>
          </a:xfrm>
          <a:prstGeom prst="rect">
            <a:avLst/>
          </a:prstGeom>
        </p:spPr>
      </p:pic>
    </p:spTree>
    <p:extLst>
      <p:ext uri="{BB962C8B-B14F-4D97-AF65-F5344CB8AC3E}">
        <p14:creationId xmlns:p14="http://schemas.microsoft.com/office/powerpoint/2010/main" val="1205918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0" y="219456"/>
            <a:ext cx="10707624" cy="868680"/>
          </a:xfrm>
        </p:spPr>
        <p:txBody>
          <a:bodyPr/>
          <a:lstStyle/>
          <a:p>
            <a:r>
              <a:rPr lang="ru-RU" sz="2800" dirty="0" smtClean="0">
                <a:solidFill>
                  <a:schemeClr val="tx1"/>
                </a:solidFill>
                <a:latin typeface="Times New Roman" panose="02020603050405020304" pitchFamily="18" charset="0"/>
                <a:cs typeface="Times New Roman" panose="02020603050405020304" pitchFamily="18" charset="0"/>
              </a:rPr>
              <a:t>Выставка «Освобождение 80 лет» на различных площадках</a:t>
            </a: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132" y="1201497"/>
            <a:ext cx="8246364" cy="5428856"/>
          </a:xfrm>
          <a:prstGeom prst="rect">
            <a:avLst/>
          </a:prstGeom>
        </p:spPr>
      </p:pic>
    </p:spTree>
    <p:extLst>
      <p:ext uri="{BB962C8B-B14F-4D97-AF65-F5344CB8AC3E}">
        <p14:creationId xmlns:p14="http://schemas.microsoft.com/office/powerpoint/2010/main" val="1756590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flipV="1">
            <a:off x="922713" y="149777"/>
            <a:ext cx="10349344" cy="1687336"/>
          </a:xfrm>
        </p:spPr>
        <p:txBody>
          <a:bodyPr>
            <a:noAutofit/>
          </a:bodyPr>
          <a:lstStyle/>
          <a:p>
            <a:r>
              <a:rPr lang="ru-RU" sz="2400" dirty="0" smtClean="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56952" y="648393"/>
            <a:ext cx="10582103" cy="5760721"/>
          </a:xfrm>
        </p:spPr>
        <p:txBody>
          <a:bodyPr>
            <a:normAutofit fontScale="70000" lnSpcReduction="20000"/>
          </a:bodyPr>
          <a:lstStyle/>
          <a:p>
            <a:pPr marL="0" indent="0">
              <a:buNone/>
            </a:pPr>
            <a:endParaRPr lang="ru-RU" sz="3000" dirty="0" smtClean="0">
              <a:latin typeface="Times New Roman" panose="02020603050405020304" pitchFamily="18" charset="0"/>
              <a:cs typeface="Times New Roman" panose="02020603050405020304" pitchFamily="18" charset="0"/>
            </a:endParaRPr>
          </a:p>
          <a:p>
            <a:r>
              <a:rPr lang="ru-RU" sz="3800" dirty="0" smtClean="0">
                <a:latin typeface="Times New Roman" panose="02020603050405020304" pitchFamily="18" charset="0"/>
                <a:cs typeface="Times New Roman" panose="02020603050405020304" pitchFamily="18" charset="0"/>
              </a:rPr>
              <a:t>Одним </a:t>
            </a:r>
            <a:r>
              <a:rPr lang="ru-RU" sz="3800" dirty="0">
                <a:latin typeface="Times New Roman" panose="02020603050405020304" pitchFamily="18" charset="0"/>
                <a:cs typeface="Times New Roman" panose="02020603050405020304" pitchFamily="18" charset="0"/>
              </a:rPr>
              <a:t>из самых древних кладбищ Липецка, сохранившихся до наших дней, является Евдокиевское.</a:t>
            </a:r>
            <a:r>
              <a:rPr lang="ru-RU" sz="3800" b="1" dirty="0">
                <a:latin typeface="Times New Roman" panose="02020603050405020304" pitchFamily="18" charset="0"/>
                <a:cs typeface="Times New Roman" panose="02020603050405020304" pitchFamily="18" charset="0"/>
              </a:rPr>
              <a:t> </a:t>
            </a:r>
            <a:r>
              <a:rPr lang="ru-RU" sz="3800" dirty="0">
                <a:latin typeface="Times New Roman" panose="02020603050405020304" pitchFamily="18" charset="0"/>
                <a:cs typeface="Times New Roman" panose="02020603050405020304" pitchFamily="18" charset="0"/>
              </a:rPr>
              <a:t> На этом кладбище была похоронена практически вся элита Липецка.  Среди них садовод Василий Васильевич Быханов, общественный деятель, педагог-просветитель Иван Ионович Нарциссов, летчики-герои Сергей Максимович Шерстобитов и Леонтий Александрович Кривенков. Могилы знаменитых липецких деятелей соседствуют с безымянными, утонувшими в земле захоронениями. Во время ВОВ сюда эвакуировали раненых, которых размещали в госпиталях. Госпитальные захоронения военных сегодня снесли, но остались братские могилы с памятниками, которые сегодня находятся в весьма печальном </a:t>
            </a:r>
            <a:r>
              <a:rPr lang="ru-RU" sz="3800" dirty="0" smtClean="0">
                <a:latin typeface="Times New Roman" panose="02020603050405020304" pitchFamily="18" charset="0"/>
                <a:cs typeface="Times New Roman" panose="02020603050405020304" pitchFamily="18" charset="0"/>
              </a:rPr>
              <a:t>состоянии. </a:t>
            </a:r>
            <a:r>
              <a:rPr lang="ru-RU" sz="3800" dirty="0">
                <a:latin typeface="Times New Roman" panose="02020603050405020304" pitchFamily="18" charset="0"/>
                <a:cs typeface="Times New Roman" panose="02020603050405020304" pitchFamily="18" charset="0"/>
              </a:rPr>
              <a:t>Несмотря на прилагаемые усилия администрации города, кладбище находится в состоянии разрухи и не ухоженности.</a:t>
            </a:r>
          </a:p>
          <a:p>
            <a:pPr marL="0" indent="0">
              <a:buNone/>
            </a:pPr>
            <a:r>
              <a:rPr lang="ru-RU" sz="3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084481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0974" y="73152"/>
            <a:ext cx="10635874" cy="867127"/>
          </a:xfrm>
        </p:spPr>
        <p:txBody>
          <a:bodyPr/>
          <a:lstStyle/>
          <a:p>
            <a:r>
              <a:rPr lang="ru-RU" sz="1400" dirty="0" smtClean="0"/>
              <a:t/>
            </a:r>
            <a:br>
              <a:rPr lang="ru-RU" sz="1400" dirty="0" smtClean="0"/>
            </a:br>
            <a:r>
              <a:rPr lang="ru-RU" sz="1600" dirty="0" smtClean="0">
                <a:solidFill>
                  <a:schemeClr val="tx1"/>
                </a:solidFill>
                <a:latin typeface="Times New Roman" panose="02020603050405020304" pitchFamily="18" charset="0"/>
                <a:cs typeface="Times New Roman" panose="02020603050405020304" pitchFamily="18" charset="0"/>
              </a:rPr>
              <a:t>11 июля 2024 </a:t>
            </a:r>
            <a:r>
              <a:rPr lang="ru-RU" sz="1600" dirty="0">
                <a:solidFill>
                  <a:schemeClr val="tx1"/>
                </a:solidFill>
                <a:latin typeface="Times New Roman" panose="02020603050405020304" pitchFamily="18" charset="0"/>
                <a:cs typeface="Times New Roman" panose="02020603050405020304" pitchFamily="18" charset="0"/>
              </a:rPr>
              <a:t>членами Общественной палаты города Липецка в рамках проекта «Историческая память поколений» и ежегодной городской акции «Чистый четверг» проведен субботник по уборке территории старейшего кладбища нашего города - </a:t>
            </a:r>
            <a:r>
              <a:rPr lang="ru-RU" sz="1600" dirty="0" err="1">
                <a:solidFill>
                  <a:schemeClr val="tx1"/>
                </a:solidFill>
                <a:latin typeface="Times New Roman" panose="02020603050405020304" pitchFamily="18" charset="0"/>
                <a:cs typeface="Times New Roman" panose="02020603050405020304" pitchFamily="18" charset="0"/>
              </a:rPr>
              <a:t>Евдокиевского</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974" y="1017184"/>
            <a:ext cx="5278892" cy="278892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2065" y="1017184"/>
            <a:ext cx="4718304" cy="278892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888" y="3945465"/>
            <a:ext cx="6168328" cy="2845140"/>
          </a:xfrm>
          <a:prstGeom prst="rect">
            <a:avLst/>
          </a:prstGeom>
        </p:spPr>
      </p:pic>
    </p:spTree>
    <p:extLst>
      <p:ext uri="{BB962C8B-B14F-4D97-AF65-F5344CB8AC3E}">
        <p14:creationId xmlns:p14="http://schemas.microsoft.com/office/powerpoint/2010/main" val="3849150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1520" y="338328"/>
            <a:ext cx="10899648" cy="429768"/>
          </a:xfrm>
        </p:spPr>
        <p:txBody>
          <a:bodyPr/>
          <a:lstStyle/>
          <a:p>
            <a:pPr algn="ctr"/>
            <a:r>
              <a:rPr lang="ru-RU" sz="2400" dirty="0" smtClean="0">
                <a:solidFill>
                  <a:schemeClr val="tx1"/>
                </a:solidFill>
                <a:latin typeface="Times New Roman" panose="02020603050405020304" pitchFamily="18" charset="0"/>
                <a:cs typeface="Times New Roman" panose="02020603050405020304" pitchFamily="18" charset="0"/>
              </a:rPr>
              <a:t>Сентябрь 2024 год-начало работ по установке мемориала.</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4" name="AutoShape 2" descr="blob:https://web.whatsapp.com/eb429ec8-a089-451c-be37-6fb21a3fd8cf"/>
          <p:cNvSpPr>
            <a:spLocks noGrp="1" noChangeAspect="1" noChangeArrowheads="1"/>
          </p:cNvSpPr>
          <p:nvPr>
            <p:ph type="subTitle"/>
          </p:nvPr>
        </p:nvSpPr>
        <p:spPr bwMode="auto">
          <a:xfrm>
            <a:off x="4760913" y="3209925"/>
            <a:ext cx="3413125" cy="28305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088" y="1023451"/>
            <a:ext cx="7872984" cy="5339632"/>
          </a:xfrm>
          <a:prstGeom prst="rect">
            <a:avLst/>
          </a:prstGeom>
        </p:spPr>
      </p:pic>
    </p:spTree>
    <p:extLst>
      <p:ext uri="{BB962C8B-B14F-4D97-AF65-F5344CB8AC3E}">
        <p14:creationId xmlns:p14="http://schemas.microsoft.com/office/powerpoint/2010/main" val="2282443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88" y="438912"/>
            <a:ext cx="11686032" cy="5869690"/>
          </a:xfrm>
          <a:prstGeom prst="rect">
            <a:avLst/>
          </a:prstGeom>
        </p:spPr>
      </p:pic>
    </p:spTree>
    <p:extLst>
      <p:ext uri="{BB962C8B-B14F-4D97-AF65-F5344CB8AC3E}">
        <p14:creationId xmlns:p14="http://schemas.microsoft.com/office/powerpoint/2010/main" val="1200763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465" y="886968"/>
            <a:ext cx="9180576" cy="5097168"/>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3361" y="920952"/>
            <a:ext cx="2443567" cy="5029200"/>
          </a:xfrm>
          <a:prstGeom prst="rect">
            <a:avLst/>
          </a:prstGeom>
        </p:spPr>
      </p:pic>
    </p:spTree>
    <p:extLst>
      <p:ext uri="{BB962C8B-B14F-4D97-AF65-F5344CB8AC3E}">
        <p14:creationId xmlns:p14="http://schemas.microsoft.com/office/powerpoint/2010/main" val="3029131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4770" y="609600"/>
            <a:ext cx="8509231" cy="961505"/>
          </a:xfrm>
        </p:spPr>
        <p:txBody>
          <a:bodyPr>
            <a:normAutofit/>
          </a:bodyPr>
          <a:lstStyle/>
          <a:p>
            <a:pPr algn="ctr"/>
            <a:r>
              <a:rPr lang="ru-RU" sz="4400" dirty="0" smtClean="0"/>
              <a:t>Результаты проекта:</a:t>
            </a:r>
            <a:endParaRPr lang="ru-RU" sz="4400" dirty="0"/>
          </a:p>
        </p:txBody>
      </p:sp>
      <p:sp>
        <p:nvSpPr>
          <p:cNvPr id="3" name="Объект 2"/>
          <p:cNvSpPr>
            <a:spLocks noGrp="1"/>
          </p:cNvSpPr>
          <p:nvPr>
            <p:ph idx="1"/>
          </p:nvPr>
        </p:nvSpPr>
        <p:spPr>
          <a:xfrm>
            <a:off x="606829" y="1404852"/>
            <a:ext cx="11022676" cy="4738254"/>
          </a:xfrm>
        </p:spPr>
        <p:txBody>
          <a:bodyPr>
            <a:normAutofit lnSpcReduction="10000"/>
          </a:bodyPr>
          <a:lstStyle/>
          <a:p>
            <a:r>
              <a:rPr lang="ru-RU" dirty="0" smtClean="0">
                <a:solidFill>
                  <a:schemeClr val="tx1"/>
                </a:solidFill>
                <a:latin typeface="Times New Roman" panose="02020603050405020304" pitchFamily="18" charset="0"/>
                <a:cs typeface="Times New Roman" panose="02020603050405020304" pitchFamily="18" charset="0"/>
              </a:rPr>
              <a:t>Проведены субботники на территории кладбища, привлечено более 200 человек;</a:t>
            </a:r>
          </a:p>
          <a:p>
            <a:r>
              <a:rPr lang="ru-RU" dirty="0" smtClean="0">
                <a:solidFill>
                  <a:schemeClr val="tx1"/>
                </a:solidFill>
                <a:latin typeface="Times New Roman" panose="02020603050405020304" pitchFamily="18" charset="0"/>
                <a:cs typeface="Times New Roman" panose="02020603050405020304" pitchFamily="18" charset="0"/>
              </a:rPr>
              <a:t>Совместно с МУП «Ритуальные услуги» разработана проектно-сметная документация по реконструкции ограждения кладбища;</a:t>
            </a:r>
          </a:p>
          <a:p>
            <a:r>
              <a:rPr lang="ru-RU" dirty="0" err="1">
                <a:solidFill>
                  <a:schemeClr val="tx1"/>
                </a:solidFill>
                <a:latin typeface="Times New Roman" panose="02020603050405020304" pitchFamily="18" charset="0"/>
                <a:cs typeface="Times New Roman" panose="02020603050405020304" pitchFamily="18" charset="0"/>
              </a:rPr>
              <a:t>Проинвентаризировано</a:t>
            </a:r>
            <a:r>
              <a:rPr lang="ru-RU" dirty="0">
                <a:solidFill>
                  <a:schemeClr val="tx1"/>
                </a:solidFill>
                <a:latin typeface="Times New Roman" panose="02020603050405020304" pitchFamily="18" charset="0"/>
                <a:cs typeface="Times New Roman" panose="02020603050405020304" pitchFamily="18" charset="0"/>
              </a:rPr>
              <a:t> более 30 захоронений известных людей, </a:t>
            </a:r>
            <a:r>
              <a:rPr lang="ru-RU" dirty="0" smtClean="0">
                <a:solidFill>
                  <a:schemeClr val="tx1"/>
                </a:solidFill>
                <a:latin typeface="Times New Roman" panose="02020603050405020304" pitchFamily="18" charset="0"/>
                <a:cs typeface="Times New Roman" panose="02020603050405020304" pitchFamily="18" charset="0"/>
              </a:rPr>
              <a:t>составлены личные карточки </a:t>
            </a:r>
            <a:r>
              <a:rPr lang="ru-RU" dirty="0">
                <a:solidFill>
                  <a:schemeClr val="tx1"/>
                </a:solidFill>
                <a:latin typeface="Times New Roman" panose="02020603050405020304" pitchFamily="18" charset="0"/>
                <a:cs typeface="Times New Roman" panose="02020603050405020304" pitchFamily="18" charset="0"/>
              </a:rPr>
              <a:t>героев, похороненных на этом кладбище, рассматривается вопрос о внесении этих данных в интерактивный гид на площади Героев и наклейка QR  кодов на могилах известных </a:t>
            </a:r>
            <a:r>
              <a:rPr lang="ru-RU" dirty="0" smtClean="0">
                <a:solidFill>
                  <a:schemeClr val="tx1"/>
                </a:solidFill>
                <a:latin typeface="Times New Roman" panose="02020603050405020304" pitchFamily="18" charset="0"/>
                <a:cs typeface="Times New Roman" panose="02020603050405020304" pitchFamily="18" charset="0"/>
              </a:rPr>
              <a:t>людей.</a:t>
            </a:r>
          </a:p>
          <a:p>
            <a:r>
              <a:rPr lang="ru-RU" dirty="0" smtClean="0">
                <a:solidFill>
                  <a:schemeClr val="tx1"/>
                </a:solidFill>
                <a:latin typeface="Times New Roman" panose="02020603050405020304" pitchFamily="18" charset="0"/>
                <a:cs typeface="Times New Roman" panose="02020603050405020304" pitchFamily="18" charset="0"/>
              </a:rPr>
              <a:t>Проведена презентация книг. Представленные издания будут </a:t>
            </a:r>
            <a:r>
              <a:rPr lang="ru-RU" dirty="0">
                <a:solidFill>
                  <a:schemeClr val="tx1"/>
                </a:solidFill>
                <a:latin typeface="Times New Roman" panose="02020603050405020304" pitchFamily="18" charset="0"/>
                <a:cs typeface="Times New Roman" panose="02020603050405020304" pitchFamily="18" charset="0"/>
              </a:rPr>
              <a:t>способствовать реализации важных</a:t>
            </a:r>
            <a:r>
              <a:rPr lang="ru-RU" i="1" dirty="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культурно-просветительских, образовательных</a:t>
            </a:r>
            <a:r>
              <a:rPr lang="ru-RU" i="1" dirty="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патриотических</a:t>
            </a:r>
            <a:r>
              <a:rPr lang="ru-RU" i="1" dirty="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воспитательных задач, а в итоге оказывать действенную помощь </a:t>
            </a:r>
            <a:r>
              <a:rPr lang="ru-RU" dirty="0" smtClean="0">
                <a:solidFill>
                  <a:schemeClr val="tx1"/>
                </a:solidFill>
                <a:latin typeface="Times New Roman" panose="02020603050405020304" pitchFamily="18" charset="0"/>
                <a:cs typeface="Times New Roman" panose="02020603050405020304" pitchFamily="18" charset="0"/>
              </a:rPr>
              <a:t>в </a:t>
            </a:r>
            <a:r>
              <a:rPr lang="ru-RU" dirty="0">
                <a:solidFill>
                  <a:schemeClr val="tx1"/>
                </a:solidFill>
                <a:latin typeface="Times New Roman" panose="02020603050405020304" pitchFamily="18" charset="0"/>
                <a:cs typeface="Times New Roman" panose="02020603050405020304" pitchFamily="18" charset="0"/>
              </a:rPr>
              <a:t>реализации задач по сохранению исторической памяти</a:t>
            </a:r>
            <a:r>
              <a:rPr lang="ru-RU" dirty="0" smtClean="0">
                <a:solidFill>
                  <a:schemeClr val="tx1"/>
                </a:solidFill>
                <a:latin typeface="Times New Roman" panose="02020603050405020304" pitchFamily="18" charset="0"/>
                <a:cs typeface="Times New Roman" panose="02020603050405020304" pitchFamily="18" charset="0"/>
              </a:rPr>
              <a:t>.</a:t>
            </a:r>
          </a:p>
          <a:p>
            <a:r>
              <a:rPr lang="ru-RU" dirty="0" smtClean="0">
                <a:solidFill>
                  <a:schemeClr val="tx1"/>
                </a:solidFill>
                <a:latin typeface="Times New Roman" panose="02020603050405020304" pitchFamily="18" charset="0"/>
                <a:cs typeface="Times New Roman" panose="02020603050405020304" pitchFamily="18" charset="0"/>
              </a:rPr>
              <a:t>Проведено более 20 фотовыставок «Освобождение» на различных площадках.</a:t>
            </a:r>
          </a:p>
          <a:p>
            <a:r>
              <a:rPr lang="ru-RU" smtClean="0">
                <a:solidFill>
                  <a:schemeClr val="tx1"/>
                </a:solidFill>
                <a:latin typeface="Times New Roman" panose="02020603050405020304" pitchFamily="18" charset="0"/>
                <a:cs typeface="Times New Roman" panose="02020603050405020304" pitchFamily="18" charset="0"/>
              </a:rPr>
              <a:t>Построен мемориал </a:t>
            </a:r>
            <a:r>
              <a:rPr lang="ru-RU" dirty="0" smtClean="0">
                <a:solidFill>
                  <a:schemeClr val="tx1"/>
                </a:solidFill>
                <a:latin typeface="Times New Roman" panose="02020603050405020304" pitchFamily="18" charset="0"/>
                <a:cs typeface="Times New Roman" panose="02020603050405020304" pitchFamily="18" charset="0"/>
              </a:rPr>
              <a:t>безымянным воинским захоронениям.</a:t>
            </a:r>
          </a:p>
          <a:p>
            <a:r>
              <a:rPr lang="ru-RU" dirty="0" smtClean="0">
                <a:solidFill>
                  <a:schemeClr val="tx1"/>
                </a:solidFill>
                <a:latin typeface="Times New Roman" panose="02020603050405020304" pitchFamily="18" charset="0"/>
                <a:cs typeface="Times New Roman" panose="02020603050405020304" pitchFamily="18" charset="0"/>
              </a:rPr>
              <a:t>В 2022 года проект был отмечен, как лучший среди муниципальных общественных палат Липецкой области.</a:t>
            </a:r>
          </a:p>
          <a:p>
            <a:r>
              <a:rPr lang="ru-RU" dirty="0" smtClean="0">
                <a:solidFill>
                  <a:schemeClr val="tx1"/>
                </a:solidFill>
                <a:latin typeface="Times New Roman" panose="02020603050405020304" pitchFamily="18" charset="0"/>
                <a:cs typeface="Times New Roman" panose="02020603050405020304" pitchFamily="18" charset="0"/>
              </a:rPr>
              <a:t>Проект будет продолжен в следующем году.</a:t>
            </a:r>
            <a:endParaRPr lang="ru-RU" dirty="0">
              <a:solidFill>
                <a:schemeClr val="tx1"/>
              </a:solidFill>
              <a:latin typeface="Times New Roman" panose="02020603050405020304" pitchFamily="18" charset="0"/>
              <a:cs typeface="Times New Roman" panose="02020603050405020304" pitchFamily="18" charset="0"/>
            </a:endParaRPr>
          </a:p>
          <a:p>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78071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TextShape 1"/>
          <p:cNvSpPr txBox="1"/>
          <p:nvPr/>
        </p:nvSpPr>
        <p:spPr>
          <a:xfrm>
            <a:off x="839520" y="349199"/>
            <a:ext cx="8434080" cy="867125"/>
          </a:xfrm>
          <a:prstGeom prst="rect">
            <a:avLst/>
          </a:prstGeom>
          <a:noFill/>
          <a:ln>
            <a:noFill/>
          </a:ln>
        </p:spPr>
        <p:txBody>
          <a:bodyPr>
            <a:normAutofit fontScale="82000" lnSpcReduction="20000"/>
          </a:bodyPr>
          <a:lstStyle/>
          <a:p>
            <a:pPr algn="ctr">
              <a:lnSpc>
                <a:spcPct val="100000"/>
              </a:lnSpc>
            </a:pPr>
            <a:r>
              <a:rPr lang="ru-RU" sz="4400" b="0" strike="noStrike" spc="-1" dirty="0">
                <a:solidFill>
                  <a:srgbClr val="5FCBEF"/>
                </a:solidFill>
                <a:latin typeface="Trebuchet MS"/>
              </a:rPr>
              <a:t>Цель проекта:</a:t>
            </a:r>
            <a:r>
              <a:rPr dirty="0"/>
              <a:t/>
            </a:r>
            <a:br>
              <a:rPr dirty="0"/>
            </a:br>
            <a:r>
              <a:rPr lang="ru-RU" sz="3100" b="0" strike="noStrike" spc="-1" dirty="0">
                <a:solidFill>
                  <a:srgbClr val="000000"/>
                </a:solidFill>
                <a:latin typeface="Times New Roman"/>
              </a:rPr>
              <a:t>Сохранение исторического наследия </a:t>
            </a:r>
            <a:r>
              <a:rPr lang="ru-RU" sz="3100" b="0" strike="noStrike" spc="-1" dirty="0" smtClean="0">
                <a:solidFill>
                  <a:srgbClr val="000000"/>
                </a:solidFill>
                <a:latin typeface="Times New Roman"/>
              </a:rPr>
              <a:t>Липецка</a:t>
            </a:r>
            <a:endParaRPr lang="en-US" sz="3100" b="0" strike="noStrike" spc="-1" dirty="0">
              <a:solidFill>
                <a:srgbClr val="000000"/>
              </a:solidFill>
              <a:latin typeface="Trebuchet MS"/>
            </a:endParaRPr>
          </a:p>
        </p:txBody>
      </p:sp>
      <p:pic>
        <p:nvPicPr>
          <p:cNvPr id="183" name="Picture 2" descr="https://sun9-21.userapi.com/c857524/v857524118/8d73d/SRHbJud2nho.jpg"/>
          <p:cNvPicPr/>
          <p:nvPr/>
        </p:nvPicPr>
        <p:blipFill>
          <a:blip r:embed="rId2"/>
          <a:stretch/>
        </p:blipFill>
        <p:spPr>
          <a:xfrm>
            <a:off x="249480" y="1537920"/>
            <a:ext cx="3430800" cy="2202480"/>
          </a:xfrm>
          <a:prstGeom prst="rect">
            <a:avLst/>
          </a:prstGeom>
          <a:ln>
            <a:noFill/>
          </a:ln>
        </p:spPr>
      </p:pic>
      <p:pic>
        <p:nvPicPr>
          <p:cNvPr id="184" name="Рисунок 2"/>
          <p:cNvPicPr/>
          <p:nvPr/>
        </p:nvPicPr>
        <p:blipFill>
          <a:blip r:embed="rId3"/>
          <a:stretch/>
        </p:blipFill>
        <p:spPr>
          <a:xfrm>
            <a:off x="8582760" y="1440000"/>
            <a:ext cx="3185280" cy="2300400"/>
          </a:xfrm>
          <a:prstGeom prst="rect">
            <a:avLst/>
          </a:prstGeom>
          <a:ln>
            <a:noFill/>
          </a:ln>
        </p:spPr>
      </p:pic>
      <p:pic>
        <p:nvPicPr>
          <p:cNvPr id="185" name="Рисунок 3"/>
          <p:cNvPicPr/>
          <p:nvPr/>
        </p:nvPicPr>
        <p:blipFill>
          <a:blip r:embed="rId4"/>
          <a:stretch/>
        </p:blipFill>
        <p:spPr>
          <a:xfrm>
            <a:off x="249480" y="3838680"/>
            <a:ext cx="3430800" cy="2458800"/>
          </a:xfrm>
          <a:prstGeom prst="rect">
            <a:avLst/>
          </a:prstGeom>
          <a:ln>
            <a:noFill/>
          </a:ln>
        </p:spPr>
      </p:pic>
      <p:sp>
        <p:nvSpPr>
          <p:cNvPr id="186" name="CustomShape 2"/>
          <p:cNvSpPr/>
          <p:nvPr/>
        </p:nvSpPr>
        <p:spPr>
          <a:xfrm>
            <a:off x="181080" y="6018480"/>
            <a:ext cx="11515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u-RU" sz="1800" b="0" strike="noStrike" spc="-1">
                <a:solidFill>
                  <a:srgbClr val="000000"/>
                </a:solidFill>
                <a:latin typeface="Times New Roman"/>
              </a:rPr>
              <a:t>    </a:t>
            </a:r>
            <a:endParaRPr lang="ru-RU" sz="1800" b="0" strike="noStrike" spc="-1">
              <a:latin typeface="Arial"/>
            </a:endParaRPr>
          </a:p>
        </p:txBody>
      </p:sp>
      <p:sp>
        <p:nvSpPr>
          <p:cNvPr id="187" name="CustomShape 3"/>
          <p:cNvSpPr/>
          <p:nvPr/>
        </p:nvSpPr>
        <p:spPr>
          <a:xfrm>
            <a:off x="3749040" y="1537920"/>
            <a:ext cx="4380840" cy="201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ru-RU" sz="1800" b="0" strike="noStrike" spc="-1">
                <a:solidFill>
                  <a:srgbClr val="000000"/>
                </a:solidFill>
                <a:latin typeface="Times New Roman"/>
              </a:rPr>
              <a:t>Чтобы быть истинным гражданином своей страны необходимо обладать исторической памятью. Без определенного уровня знаний, понимания и уважения к историческому прошлому невозможно построить российское гражданское общество.</a:t>
            </a:r>
            <a:endParaRPr lang="ru-RU" sz="1800" b="0" strike="noStrike" spc="-1">
              <a:latin typeface="Arial"/>
            </a:endParaRPr>
          </a:p>
        </p:txBody>
      </p:sp>
      <p:pic>
        <p:nvPicPr>
          <p:cNvPr id="188" name="Объект 6"/>
          <p:cNvPicPr/>
          <p:nvPr/>
        </p:nvPicPr>
        <p:blipFill>
          <a:blip r:embed="rId5"/>
          <a:stretch/>
        </p:blipFill>
        <p:spPr>
          <a:xfrm>
            <a:off x="3749040" y="3569040"/>
            <a:ext cx="4652280" cy="2728080"/>
          </a:xfrm>
          <a:prstGeom prst="rect">
            <a:avLst/>
          </a:prstGeom>
          <a:ln>
            <a:noFill/>
          </a:ln>
        </p:spPr>
      </p:pic>
      <p:pic>
        <p:nvPicPr>
          <p:cNvPr id="189" name="Рисунок 8"/>
          <p:cNvPicPr/>
          <p:nvPr/>
        </p:nvPicPr>
        <p:blipFill>
          <a:blip r:embed="rId6"/>
          <a:stretch/>
        </p:blipFill>
        <p:spPr>
          <a:xfrm>
            <a:off x="8469720" y="3838680"/>
            <a:ext cx="3633120" cy="2458800"/>
          </a:xfrm>
          <a:prstGeom prst="rect">
            <a:avLst/>
          </a:prstGeom>
          <a:ln>
            <a:noFill/>
          </a:ln>
        </p:spPr>
      </p:pic>
    </p:spTree>
    <p:extLst>
      <p:ext uri="{BB962C8B-B14F-4D97-AF65-F5344CB8AC3E}">
        <p14:creationId xmlns:p14="http://schemas.microsoft.com/office/powerpoint/2010/main" val="275720645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169325"/>
          </a:xfrm>
        </p:spPr>
        <p:txBody>
          <a:bodyPr>
            <a:normAutofit/>
          </a:bodyPr>
          <a:lstStyle/>
          <a:p>
            <a:pPr algn="ctr"/>
            <a:r>
              <a:rPr lang="ru-RU" sz="4400" dirty="0" smtClean="0"/>
              <a:t>Задачи проекта:</a:t>
            </a:r>
            <a:endParaRPr lang="ru-RU" sz="4400" dirty="0"/>
          </a:p>
        </p:txBody>
      </p:sp>
      <p:sp>
        <p:nvSpPr>
          <p:cNvPr id="3" name="Объект 2"/>
          <p:cNvSpPr>
            <a:spLocks noGrp="1"/>
          </p:cNvSpPr>
          <p:nvPr>
            <p:ph idx="1"/>
          </p:nvPr>
        </p:nvSpPr>
        <p:spPr>
          <a:xfrm>
            <a:off x="957532" y="1778924"/>
            <a:ext cx="10040206" cy="4713315"/>
          </a:xfrm>
        </p:spPr>
        <p:txBody>
          <a:bodyPr>
            <a:noAutofit/>
          </a:bodyPr>
          <a:lstStyle/>
          <a:p>
            <a:pPr marL="343080" indent="-342720">
              <a:spcBef>
                <a:spcPts val="1001"/>
              </a:spcBef>
              <a:buClr>
                <a:srgbClr val="5FCBEF"/>
              </a:buClr>
              <a:tabLst>
                <a:tab pos="0" algn="l"/>
              </a:tabLst>
            </a:pPr>
            <a:r>
              <a:rPr lang="ru-RU" sz="2400" spc="-1" dirty="0">
                <a:solidFill>
                  <a:srgbClr val="404040"/>
                </a:solidFill>
                <a:latin typeface="Times New Roman"/>
              </a:rPr>
              <a:t>Укрепление гражданственности, патриотизма и уважения к своему героическому прошлому</a:t>
            </a:r>
            <a:r>
              <a:rPr lang="ru-RU" sz="2400" spc="-1" dirty="0" smtClean="0">
                <a:solidFill>
                  <a:srgbClr val="404040"/>
                </a:solidFill>
                <a:latin typeface="Times New Roman"/>
              </a:rPr>
              <a:t>.</a:t>
            </a:r>
          </a:p>
          <a:p>
            <a:pPr marL="343080" indent="-342720">
              <a:spcBef>
                <a:spcPts val="1001"/>
              </a:spcBef>
              <a:buClr>
                <a:srgbClr val="5FCBEF"/>
              </a:buClr>
              <a:tabLst>
                <a:tab pos="0" algn="l"/>
              </a:tabLst>
            </a:pPr>
            <a:r>
              <a:rPr lang="ru-RU" sz="2400" spc="-1" dirty="0" smtClean="0">
                <a:solidFill>
                  <a:srgbClr val="404040"/>
                </a:solidFill>
                <a:latin typeface="Times New Roman"/>
              </a:rPr>
              <a:t>Проведение </a:t>
            </a:r>
            <a:r>
              <a:rPr lang="ru-RU" sz="2400" spc="-1" dirty="0">
                <a:solidFill>
                  <a:srgbClr val="404040"/>
                </a:solidFill>
                <a:latin typeface="Times New Roman"/>
              </a:rPr>
              <a:t>субботников.</a:t>
            </a:r>
            <a:endParaRPr lang="en-US" sz="2400" spc="-1" dirty="0">
              <a:solidFill>
                <a:srgbClr val="404040"/>
              </a:solidFill>
            </a:endParaRPr>
          </a:p>
          <a:p>
            <a:pPr marL="343080" indent="-342720">
              <a:spcBef>
                <a:spcPts val="1001"/>
              </a:spcBef>
              <a:buClr>
                <a:srgbClr val="5FCBEF"/>
              </a:buClr>
              <a:tabLst>
                <a:tab pos="0" algn="l"/>
              </a:tabLst>
            </a:pPr>
            <a:r>
              <a:rPr lang="ru-RU" sz="2400" spc="-1" dirty="0">
                <a:solidFill>
                  <a:srgbClr val="404040"/>
                </a:solidFill>
                <a:latin typeface="Times New Roman"/>
              </a:rPr>
              <a:t>Подготовка проектно- сметной документации по реконструкции ограждения.</a:t>
            </a:r>
            <a:endParaRPr lang="en-US" sz="2400" spc="-1" dirty="0">
              <a:solidFill>
                <a:srgbClr val="404040"/>
              </a:solidFill>
            </a:endParaRPr>
          </a:p>
          <a:p>
            <a:pPr marL="343080" indent="-342720">
              <a:spcBef>
                <a:spcPts val="1001"/>
              </a:spcBef>
              <a:buClr>
                <a:srgbClr val="5FCBEF"/>
              </a:buClr>
              <a:tabLst>
                <a:tab pos="0" algn="l"/>
              </a:tabLst>
            </a:pPr>
            <a:r>
              <a:rPr lang="ru-RU" sz="2400" spc="-1" dirty="0">
                <a:solidFill>
                  <a:srgbClr val="404040"/>
                </a:solidFill>
                <a:latin typeface="Times New Roman"/>
              </a:rPr>
              <a:t>Установка памятника безымянным госпитальным захоронениям.</a:t>
            </a:r>
            <a:endParaRPr lang="en-US" sz="2400" spc="-1" dirty="0">
              <a:solidFill>
                <a:srgbClr val="404040"/>
              </a:solidFill>
            </a:endParaRPr>
          </a:p>
          <a:p>
            <a:pPr marL="343080" indent="-342720">
              <a:spcBef>
                <a:spcPts val="1001"/>
              </a:spcBef>
              <a:buClr>
                <a:srgbClr val="5FCBEF"/>
              </a:buClr>
              <a:tabLst>
                <a:tab pos="0" algn="l"/>
              </a:tabLst>
            </a:pPr>
            <a:r>
              <a:rPr lang="ru-RU" sz="2400" spc="-1" dirty="0">
                <a:solidFill>
                  <a:srgbClr val="404040"/>
                </a:solidFill>
                <a:latin typeface="Times New Roman"/>
              </a:rPr>
              <a:t>Сбор материалов, посвященных поиску и увековечиванию памяти наших земляков, погибших в годы ВОВ, локальных войнах и т.д.</a:t>
            </a:r>
            <a:endParaRPr lang="en-US" sz="2400" spc="-1" dirty="0">
              <a:solidFill>
                <a:srgbClr val="404040"/>
              </a:solidFill>
            </a:endParaRPr>
          </a:p>
          <a:p>
            <a:pPr marL="343080" indent="-342720">
              <a:spcBef>
                <a:spcPts val="1001"/>
              </a:spcBef>
              <a:buClr>
                <a:srgbClr val="5FCBEF"/>
              </a:buClr>
              <a:tabLst>
                <a:tab pos="0" algn="l"/>
              </a:tabLst>
            </a:pPr>
            <a:r>
              <a:rPr lang="ru-RU" sz="2400" spc="-1" dirty="0">
                <a:solidFill>
                  <a:srgbClr val="404040"/>
                </a:solidFill>
                <a:latin typeface="Times New Roman"/>
              </a:rPr>
              <a:t>Знакомство с героическими страницами истории, судьбами наших жителей, через письменные источники.</a:t>
            </a:r>
            <a:endParaRPr lang="en-US" sz="2400" spc="-1" dirty="0">
              <a:solidFill>
                <a:srgbClr val="404040"/>
              </a:solidFill>
            </a:endParaRPr>
          </a:p>
          <a:p>
            <a:pPr lvl="0"/>
            <a:endParaRPr lang="ru-RU" sz="2400" dirty="0" smtClean="0">
              <a:latin typeface="Times New Roman" panose="02020603050405020304" pitchFamily="18" charset="0"/>
              <a:cs typeface="Times New Roman" panose="02020603050405020304" pitchFamily="18" charset="0"/>
            </a:endParaRPr>
          </a:p>
          <a:p>
            <a:pPr lvl="0"/>
            <a:endParaRPr lang="ru-RU" sz="2800" dirty="0" smtClean="0">
              <a:latin typeface="Times New Roman" panose="02020603050405020304" pitchFamily="18" charset="0"/>
              <a:cs typeface="Times New Roman" panose="02020603050405020304" pitchFamily="18" charset="0"/>
            </a:endParaRPr>
          </a:p>
          <a:p>
            <a:pPr lvl="0"/>
            <a:endParaRPr lang="ru-RU" sz="2800" dirty="0" smtClean="0">
              <a:latin typeface="Times New Roman" panose="02020603050405020304" pitchFamily="18" charset="0"/>
              <a:cs typeface="Times New Roman" panose="02020603050405020304" pitchFamily="18" charset="0"/>
            </a:endParaRPr>
          </a:p>
          <a:p>
            <a:pPr lvl="0"/>
            <a:endParaRPr lang="ru-RU" sz="2800" dirty="0">
              <a:latin typeface="Times New Roman" panose="02020603050405020304" pitchFamily="18" charset="0"/>
              <a:cs typeface="Times New Roman" panose="02020603050405020304" pitchFamily="18" charset="0"/>
            </a:endParaRPr>
          </a:p>
          <a:p>
            <a:pPr marL="0" indent="0">
              <a:buNone/>
              <a:defRPr/>
            </a:pPr>
            <a:endParaRPr lang="ru-RU" sz="2400" dirty="0"/>
          </a:p>
        </p:txBody>
      </p:sp>
    </p:spTree>
    <p:extLst>
      <p:ext uri="{BB962C8B-B14F-4D97-AF65-F5344CB8AC3E}">
        <p14:creationId xmlns:p14="http://schemas.microsoft.com/office/powerpoint/2010/main" val="22707007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206" y="257696"/>
            <a:ext cx="8550795" cy="897774"/>
          </a:xfrm>
        </p:spPr>
        <p:txBody>
          <a:bodyPr>
            <a:normAutofit/>
          </a:bodyPr>
          <a:lstStyle/>
          <a:p>
            <a:pPr algn="ctr"/>
            <a:r>
              <a:rPr lang="ru-RU" sz="4400" dirty="0" smtClean="0"/>
              <a:t>Мероприятия проекта:</a:t>
            </a:r>
            <a:endParaRPr lang="ru-RU" sz="4400" dirty="0"/>
          </a:p>
        </p:txBody>
      </p:sp>
      <p:sp>
        <p:nvSpPr>
          <p:cNvPr id="3" name="Объект 2"/>
          <p:cNvSpPr>
            <a:spLocks noGrp="1"/>
          </p:cNvSpPr>
          <p:nvPr>
            <p:ph idx="1"/>
          </p:nvPr>
        </p:nvSpPr>
        <p:spPr>
          <a:xfrm>
            <a:off x="374073" y="1005840"/>
            <a:ext cx="10897985" cy="5642352"/>
          </a:xfrm>
        </p:spPr>
        <p:txBody>
          <a:bodyPr>
            <a:normAutofit/>
          </a:bodyPr>
          <a:lstStyle/>
          <a:p>
            <a:pPr lvl="0" fontAlgn="auto"/>
            <a:r>
              <a:rPr lang="ru-RU" sz="2400" dirty="0" smtClean="0">
                <a:latin typeface="Times New Roman" panose="02020603050405020304" pitchFamily="18" charset="0"/>
                <a:cs typeface="Times New Roman" panose="02020603050405020304" pitchFamily="18" charset="0"/>
              </a:rPr>
              <a:t>06 апреля 2022 года выездное заседание  членов Палаты  </a:t>
            </a:r>
            <a:r>
              <a:rPr lang="ru-RU" sz="2400" dirty="0">
                <a:latin typeface="Times New Roman" panose="02020603050405020304" pitchFamily="18" charset="0"/>
                <a:cs typeface="Times New Roman" panose="02020603050405020304" pitchFamily="18" charset="0"/>
              </a:rPr>
              <a:t>с участием начальника МУП «Ритуальные услуги» </a:t>
            </a:r>
            <a:r>
              <a:rPr lang="ru-RU" sz="2400" dirty="0" smtClean="0">
                <a:latin typeface="Times New Roman" panose="02020603050405020304" pitchFamily="18" charset="0"/>
                <a:cs typeface="Times New Roman" panose="02020603050405020304" pitchFamily="18" charset="0"/>
              </a:rPr>
              <a:t>Лепекина </a:t>
            </a:r>
            <a:r>
              <a:rPr lang="ru-RU" sz="2400" dirty="0">
                <a:latin typeface="Times New Roman" panose="02020603050405020304" pitchFamily="18" charset="0"/>
                <a:cs typeface="Times New Roman" panose="02020603050405020304" pitchFamily="18" charset="0"/>
              </a:rPr>
              <a:t>Е.С., представителя УГС города Липецка Поцелуйко </a:t>
            </a:r>
            <a:r>
              <a:rPr lang="ru-RU" sz="2400" dirty="0" smtClean="0">
                <a:latin typeface="Times New Roman" panose="02020603050405020304" pitchFamily="18" charset="0"/>
                <a:cs typeface="Times New Roman" panose="02020603050405020304" pitchFamily="18" charset="0"/>
              </a:rPr>
              <a:t>С.Б., членов Общественной палаты города Липецка. </a:t>
            </a: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207" y="2552008"/>
            <a:ext cx="5079078" cy="3773978"/>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4015" y="2552008"/>
            <a:ext cx="5322858" cy="3773978"/>
          </a:xfrm>
          <a:prstGeom prst="rect">
            <a:avLst/>
          </a:prstGeom>
        </p:spPr>
      </p:pic>
    </p:spTree>
    <p:extLst>
      <p:ext uri="{BB962C8B-B14F-4D97-AF65-F5344CB8AC3E}">
        <p14:creationId xmlns:p14="http://schemas.microsoft.com/office/powerpoint/2010/main" val="2589595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447" y="191193"/>
            <a:ext cx="11596253" cy="2061557"/>
          </a:xfrm>
        </p:spPr>
        <p:txBody>
          <a:bodyPr>
            <a:noAutofit/>
          </a:bodyPr>
          <a:lstStyle/>
          <a:p>
            <a:r>
              <a:rPr lang="ru-RU" sz="2400" dirty="0" smtClean="0">
                <a:solidFill>
                  <a:schemeClr val="tx1"/>
                </a:solidFill>
                <a:latin typeface="Times New Roman" panose="02020603050405020304" pitchFamily="18" charset="0"/>
                <a:cs typeface="Times New Roman" panose="02020603050405020304" pitchFamily="18" charset="0"/>
              </a:rPr>
              <a:t>По итогу встречи решили разработать </a:t>
            </a:r>
            <a:r>
              <a:rPr lang="ru-RU" sz="2400" dirty="0">
                <a:solidFill>
                  <a:schemeClr val="tx1"/>
                </a:solidFill>
                <a:latin typeface="Times New Roman" panose="02020603050405020304" pitchFamily="18" charset="0"/>
                <a:cs typeface="Times New Roman" panose="02020603050405020304" pitchFamily="18" charset="0"/>
              </a:rPr>
              <a:t>дорожную карту в части инвентаризации </a:t>
            </a:r>
            <a:r>
              <a:rPr lang="ru-RU" sz="2400" dirty="0" smtClean="0">
                <a:solidFill>
                  <a:schemeClr val="tx1"/>
                </a:solidFill>
                <a:latin typeface="Times New Roman" panose="02020603050405020304" pitchFamily="18" charset="0"/>
                <a:cs typeface="Times New Roman" panose="02020603050405020304" pitchFamily="18" charset="0"/>
              </a:rPr>
              <a:t>могил и благоустройства кладбища, подготовить </a:t>
            </a:r>
            <a:r>
              <a:rPr lang="ru-RU" sz="2400" dirty="0">
                <a:solidFill>
                  <a:schemeClr val="tx1"/>
                </a:solidFill>
                <a:latin typeface="Times New Roman" panose="02020603050405020304" pitchFamily="18" charset="0"/>
                <a:cs typeface="Times New Roman" panose="02020603050405020304" pitchFamily="18" charset="0"/>
              </a:rPr>
              <a:t>проект-смету на восстановление забора вокруг погоста,  подготовить проект памятника на месте безымянных госпитальных </a:t>
            </a:r>
            <a:r>
              <a:rPr lang="ru-RU" sz="2400" dirty="0" smtClean="0">
                <a:solidFill>
                  <a:schemeClr val="tx1"/>
                </a:solidFill>
                <a:latin typeface="Times New Roman" panose="02020603050405020304" pitchFamily="18" charset="0"/>
                <a:cs typeface="Times New Roman" panose="02020603050405020304" pitchFamily="18" charset="0"/>
              </a:rPr>
              <a:t>захоронений, организовать </a:t>
            </a:r>
            <a:r>
              <a:rPr lang="ru-RU" sz="2400" dirty="0">
                <a:solidFill>
                  <a:schemeClr val="tx1"/>
                </a:solidFill>
                <a:latin typeface="Times New Roman" panose="02020603050405020304" pitchFamily="18" charset="0"/>
                <a:cs typeface="Times New Roman" panose="02020603050405020304" pitchFamily="18" charset="0"/>
              </a:rPr>
              <a:t>сбор членов Палаты для участия в субботнике по очистке </a:t>
            </a:r>
            <a:r>
              <a:rPr lang="ru-RU" sz="2400" dirty="0" smtClean="0">
                <a:solidFill>
                  <a:schemeClr val="tx1"/>
                </a:solidFill>
                <a:latin typeface="Times New Roman" panose="02020603050405020304" pitchFamily="18" charset="0"/>
                <a:cs typeface="Times New Roman" panose="02020603050405020304" pitchFamily="18" charset="0"/>
              </a:rPr>
              <a:t>территории.</a:t>
            </a: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zh-CN" alt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7802" y="2252750"/>
            <a:ext cx="3815542" cy="404502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6472" y="2252751"/>
            <a:ext cx="3807229" cy="4053270"/>
          </a:xfrm>
          <a:prstGeom prst="rect">
            <a:avLst/>
          </a:prstGeom>
        </p:spPr>
      </p:pic>
      <p:pic>
        <p:nvPicPr>
          <p:cNvPr id="7" name="Объект 6"/>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57448" y="2252750"/>
            <a:ext cx="3707476" cy="4045020"/>
          </a:xfrm>
        </p:spPr>
      </p:pic>
    </p:spTree>
    <p:extLst>
      <p:ext uri="{BB962C8B-B14F-4D97-AF65-F5344CB8AC3E}">
        <p14:creationId xmlns:p14="http://schemas.microsoft.com/office/powerpoint/2010/main" val="2376772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6335" y="266007"/>
            <a:ext cx="10615352" cy="2136372"/>
          </a:xfrm>
        </p:spPr>
        <p:txBody>
          <a:bodyPr>
            <a:noAutofit/>
          </a:bodyPr>
          <a:lstStyle/>
          <a:p>
            <a:r>
              <a:rPr lang="ru-RU" sz="2000" dirty="0" smtClean="0">
                <a:solidFill>
                  <a:schemeClr val="tx1"/>
                </a:solidFill>
                <a:latin typeface="Times New Roman" panose="02020603050405020304" pitchFamily="18" charset="0"/>
                <a:cs typeface="Times New Roman" panose="02020603050405020304" pitchFamily="18" charset="0"/>
              </a:rPr>
              <a:t>08.04.2022 года Общественники вышли на субботник в рамках проекта «Историческая память поколений».</a:t>
            </a:r>
            <a:r>
              <a:rPr lang="ru-RU" sz="2000" dirty="0">
                <a:latin typeface="Times New Roman" panose="02020603050405020304" pitchFamily="18" charset="0"/>
                <a:cs typeface="Times New Roman" panose="02020603050405020304" pitchFamily="18" charset="0"/>
              </a:rPr>
              <a:t> </a:t>
            </a:r>
            <a:r>
              <a:rPr lang="ru-RU" sz="2000" dirty="0">
                <a:solidFill>
                  <a:schemeClr val="tx1"/>
                </a:solidFill>
                <a:latin typeface="Times New Roman" panose="02020603050405020304" pitchFamily="18" charset="0"/>
                <a:cs typeface="Times New Roman" panose="02020603050405020304" pitchFamily="18" charset="0"/>
              </a:rPr>
              <a:t>В мероприятии приняли участие члены городской Общественной палаты, депутаты областного и городского Совета, представители экологического центра «ЭкоСфера». Также проявили активную жизненную позицию ветераны СОБР, ОМОН управления Росгвардии по Липецкой области, члены регионального отделения Всероссийского общественного движения «Отцы России» и сотрудники «Ростелеком». Порядка 200 человек, вооружившись граблями и </a:t>
            </a:r>
            <a:r>
              <a:rPr lang="ru-RU" sz="2000" dirty="0" smtClean="0">
                <a:solidFill>
                  <a:schemeClr val="tx1"/>
                </a:solidFill>
                <a:latin typeface="Times New Roman" panose="02020603050405020304" pitchFamily="18" charset="0"/>
                <a:cs typeface="Times New Roman" panose="02020603050405020304" pitchFamily="18" charset="0"/>
              </a:rPr>
              <a:t>метлами очистили </a:t>
            </a:r>
            <a:r>
              <a:rPr lang="ru-RU" sz="2000" dirty="0">
                <a:solidFill>
                  <a:schemeClr val="tx1"/>
                </a:solidFill>
                <a:latin typeface="Times New Roman" panose="02020603050405020304" pitchFamily="18" charset="0"/>
                <a:cs typeface="Times New Roman" panose="02020603050405020304" pitchFamily="18" charset="0"/>
              </a:rPr>
              <a:t>территорию от листвы и сухих </a:t>
            </a:r>
            <a:r>
              <a:rPr lang="ru-RU" sz="2000" dirty="0" smtClean="0">
                <a:solidFill>
                  <a:schemeClr val="tx1"/>
                </a:solidFill>
                <a:latin typeface="Times New Roman" panose="02020603050405020304" pitchFamily="18" charset="0"/>
                <a:cs typeface="Times New Roman" panose="02020603050405020304" pitchFamily="18" charset="0"/>
              </a:rPr>
              <a:t>веток.</a:t>
            </a:r>
            <a:endParaRPr lang="ru-RU" sz="2000" dirty="0">
              <a:solidFill>
                <a:schemeClr val="tx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6335" y="2768139"/>
            <a:ext cx="5303520" cy="3931919"/>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5985" y="2768138"/>
            <a:ext cx="5095702" cy="3931919"/>
          </a:xfrm>
          <a:prstGeom prst="rect">
            <a:avLst/>
          </a:prstGeom>
        </p:spPr>
      </p:pic>
    </p:spTree>
    <p:extLst>
      <p:ext uri="{BB962C8B-B14F-4D97-AF65-F5344CB8AC3E}">
        <p14:creationId xmlns:p14="http://schemas.microsoft.com/office/powerpoint/2010/main" val="1449417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2641" y="592975"/>
            <a:ext cx="11010361" cy="586712"/>
          </a:xfrm>
        </p:spPr>
        <p:txBody>
          <a:bodyPr>
            <a:normAutofit/>
          </a:bodyPr>
          <a:lstStyle/>
          <a:p>
            <a:pPr algn="ctr"/>
            <a:r>
              <a:rPr lang="ru-RU" sz="2400" dirty="0" smtClean="0">
                <a:solidFill>
                  <a:schemeClr val="tx1"/>
                </a:solidFill>
                <a:latin typeface="Times New Roman" panose="02020603050405020304" pitchFamily="18" charset="0"/>
                <a:cs typeface="Times New Roman" panose="02020603050405020304" pitchFamily="18" charset="0"/>
              </a:rPr>
              <a:t>12.05.2022 года в рамках проекта состоялась презентация книг</a:t>
            </a:r>
            <a:endParaRPr lang="ru-RU" sz="24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84917" y="1471353"/>
            <a:ext cx="5586152" cy="4572000"/>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576" y="1471353"/>
            <a:ext cx="5515650" cy="4572000"/>
          </a:xfrm>
          <a:prstGeom prst="rect">
            <a:avLst/>
          </a:prstGeom>
        </p:spPr>
      </p:pic>
    </p:spTree>
    <p:extLst>
      <p:ext uri="{BB962C8B-B14F-4D97-AF65-F5344CB8AC3E}">
        <p14:creationId xmlns:p14="http://schemas.microsoft.com/office/powerpoint/2010/main" val="2836655746"/>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457</TotalTime>
  <Words>1954</Words>
  <Application>Microsoft Office PowerPoint</Application>
  <PresentationFormat>Широкоэкранный</PresentationFormat>
  <Paragraphs>104</Paragraphs>
  <Slides>34</Slides>
  <Notes>2</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34</vt:i4>
      </vt:variant>
    </vt:vector>
  </HeadingPairs>
  <TitlesOfParts>
    <vt:vector size="42" baseType="lpstr">
      <vt:lpstr>Arial</vt:lpstr>
      <vt:lpstr>Calibri</vt:lpstr>
      <vt:lpstr>方正姚体</vt:lpstr>
      <vt:lpstr>Times New Roman</vt:lpstr>
      <vt:lpstr>Trebuchet MS</vt:lpstr>
      <vt:lpstr>Wingdings 3</vt:lpstr>
      <vt:lpstr>Аспект</vt:lpstr>
      <vt:lpstr>Acrobat Document</vt:lpstr>
      <vt:lpstr> Общественная палата города Липецка.   2022-2024 гг.</vt:lpstr>
      <vt:lpstr>Проект  «Историческая память поколений»</vt:lpstr>
      <vt:lpstr>           </vt:lpstr>
      <vt:lpstr>Презентация PowerPoint</vt:lpstr>
      <vt:lpstr>Задачи проекта:</vt:lpstr>
      <vt:lpstr>Мероприятия проекта:</vt:lpstr>
      <vt:lpstr>По итогу встречи решили разработать дорожную карту в части инвентаризации могил и благоустройства кладбища, подготовить проект-смету на восстановление забора вокруг погоста,  подготовить проект памятника на месте безымянных госпитальных захоронений, организовать сбор членов Палаты для участия в субботнике по очистке территории.   </vt:lpstr>
      <vt:lpstr>08.04.2022 года Общественники вышли на субботник в рамках проекта «Историческая память поколений». В мероприятии приняли участие члены городской Общественной палаты, депутаты областного и городского Совета, представители экологического центра «ЭкоСфера». Также проявили активную жизненную позицию ветераны СОБР, ОМОН управления Росгвардии по Липецкой области, члены регионального отделения Всероссийского общественного движения «Отцы России» и сотрудники «Ростелеком». Порядка 200 человек, вооружившись граблями и метлами очистили территорию от листвы и сухих веток.</vt:lpstr>
      <vt:lpstr>12.05.2022 года в рамках проекта состоялась презентация книг</vt:lpstr>
      <vt:lpstr>Презентация PowerPoint</vt:lpstr>
      <vt:lpstr>Презентация PowerPoint</vt:lpstr>
      <vt:lpstr>Презентация PowerPoint</vt:lpstr>
      <vt:lpstr>16.06.2022 года. Обсуждение проекта реконструкции стены вокруг Евдокиевского кладбища.</vt:lpstr>
      <vt:lpstr>Проинвентаризировано более 30 захоронений известных людей, проводятся работы  по составлению личных карточек героев, похороненных на этом кладбище, рассматривается вопрос о внесении этих данных в интерактивный гид на площади Героев и наклейка QR  кодов на могилах известных людей.  </vt:lpstr>
      <vt:lpstr>22.06.2022 год. Обсуждение проекта памятника, разработанного членом Общественной палаты Сошниковым С.А., госпитальным захоронениям на Совете Общественной палаты города Липецка.</vt:lpstr>
      <vt:lpstr>29.08.2022, 02.09.2022 года Выездные встречи по проекту реконструкции ограждения вокруг погоста, проекту памятника госпитальным захоронениям.</vt:lpstr>
      <vt:lpstr>12.10.2022 года. Рабочая встреча по обсуждению дальнейших действий по реконструкции Евдокиевского кладбища и обсуждение ответа Липецкой епархии по памятнику госпитальным захоронениям. Определены следующие задачи по реализации проекта ограждения, намечена встреча с главой города. Решили доработать проект памятника госпитальным захоронениям с учетом замечаний Липецкой епархии и предложений архитекторов.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11.04.2024 год. Субботник на Евдокиевском кладбище</vt:lpstr>
      <vt:lpstr>Выставка «Освобождение 80 лет» на различных площадках</vt:lpstr>
      <vt:lpstr> 11 июля 2024 членами Общественной палаты города Липецка в рамках проекта «Историческая память поколений» и ежегодной городской акции «Чистый четверг» проведен субботник по уборке территории старейшего кладбища нашего города - Евдокиевского.  </vt:lpstr>
      <vt:lpstr>Сентябрь 2024 год-начало работ по установке мемориала.</vt:lpstr>
      <vt:lpstr>Презентация PowerPoint</vt:lpstr>
      <vt:lpstr>Презентация PowerPoint</vt:lpstr>
      <vt:lpstr>Результаты проекта: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Проект  «Общественный диалог»</dc:title>
  <dc:creator>Общественная палата</dc:creator>
  <cp:lastModifiedBy>Общественная палата</cp:lastModifiedBy>
  <cp:revision>116</cp:revision>
  <dcterms:created xsi:type="dcterms:W3CDTF">2022-02-17T12:24:08Z</dcterms:created>
  <dcterms:modified xsi:type="dcterms:W3CDTF">2024-10-17T11:56:45Z</dcterms:modified>
</cp:coreProperties>
</file>