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sldIdLst>
    <p:sldId id="256" r:id="rId2"/>
    <p:sldId id="257" r:id="rId3"/>
    <p:sldId id="258" r:id="rId4"/>
    <p:sldId id="259" r:id="rId5"/>
    <p:sldId id="266" r:id="rId6"/>
    <p:sldId id="267" r:id="rId7"/>
    <p:sldId id="271" r:id="rId8"/>
    <p:sldId id="272" r:id="rId9"/>
    <p:sldId id="265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6413158022047827E-3"/>
          <c:y val="0"/>
          <c:w val="0.99409048903762454"/>
          <c:h val="1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3966093063055017E-2"/>
          <c:y val="1.1031444393919849E-2"/>
          <c:w val="0.96586066140142102"/>
          <c:h val="0.9393270558334407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4DE4-4818-A61F-2664953236C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4DE4-4818-A61F-2664953236C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4DE4-4818-A61F-2664953236C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4DE4-4818-A61F-2664953236C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4DE4-4818-A61F-2664953236CD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4DE4-4818-A61F-2664953236CD}"/>
              </c:ext>
            </c:extLst>
          </c:dPt>
          <c:cat>
            <c:numRef>
              <c:f>Лист1!$A$2:$A$7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25</c:v>
                </c:pt>
                <c:pt idx="1">
                  <c:v>2</c:v>
                </c:pt>
                <c:pt idx="2">
                  <c:v>6</c:v>
                </c:pt>
                <c:pt idx="3">
                  <c:v>27</c:v>
                </c:pt>
                <c:pt idx="4">
                  <c:v>33</c:v>
                </c:pt>
                <c:pt idx="5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DE4-4818-A61F-2664953236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0.79818</cdr:x>
      <cdr:y>0</cdr:y>
    </cdr:from>
    <cdr:to>
      <cdr:x>1</cdr:x>
      <cdr:y>0.21663</cdr:y>
    </cdr:to>
    <cdr:sp macro="" textlink="">
      <cdr:nvSpPr>
        <cdr:cNvPr id="2" name="Скругленная прямоугольная выноска 1"/>
        <cdr:cNvSpPr/>
      </cdr:nvSpPr>
      <cdr:spPr>
        <a:xfrm xmlns:a="http://schemas.openxmlformats.org/drawingml/2006/main">
          <a:off x="6830514" y="0"/>
          <a:ext cx="1727063" cy="945256"/>
        </a:xfrm>
        <a:prstGeom xmlns:a="http://schemas.openxmlformats.org/drawingml/2006/main" prst="wedgeRoundRectCallout">
          <a:avLst/>
        </a:prstGeom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rtl="0">
            <a:defRPr sz="1330" b="1" i="0" u="none" strike="noStrike" kern="1200" baseline="0">
              <a:solidFill>
                <a:prstClr val="black"/>
              </a:solidFill>
              <a:latin typeface="+mn-lt"/>
              <a:ea typeface="+mn-ea"/>
              <a:cs typeface="+mn-cs"/>
            </a:defRPr>
          </a:pPr>
          <a:r>
            <a:rPr lang="ru-RU" sz="1200" baseline="0" dirty="0" smtClean="0">
              <a:solidFill>
                <a:schemeClr val="tx1"/>
              </a:solidFill>
            </a:rPr>
            <a:t>Вопросы, связанные с содержанием МКД управляющими организациям; 33%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201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452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77021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49698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74064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89229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5364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088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775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866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12/11/2025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2365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583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193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8266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12/11/2025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3457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11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157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73332" y="598515"/>
            <a:ext cx="8700194" cy="5769033"/>
          </a:xfrm>
        </p:spPr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Общественная палата города Липецка.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2025 год.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7803" y="544746"/>
            <a:ext cx="1365276" cy="166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531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363149" cy="50320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Результаты проекта: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9788" y="1270000"/>
            <a:ext cx="9490248" cy="4972833"/>
          </a:xfrm>
        </p:spPr>
        <p:txBody>
          <a:bodyPr>
            <a:normAutofit/>
          </a:bodyPr>
          <a:lstStyle/>
          <a:p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Еженедельный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 граждан в Общественной палате города Липецка;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Поступило 117 обращения граждан, из них: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102 обращений решены в пользу граждан;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отклонено;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на рассмотрении;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Проведено 16 выездных встреч по рассмотрению обращении жителей;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Проведено 6 рабочих встреч граждан с представителями ЖКХ, управляющих компаний,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ресурсоснабжающих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организаций;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августа по октябрь совместно с департаментом ЖКХ еженедельно проводились рейды по контролю подготовки МКД к работе в зимний период.</a:t>
            </a:r>
          </a:p>
          <a:p>
            <a:pPr marL="0" indent="0">
              <a:buNone/>
            </a:pP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8866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955" y="515389"/>
            <a:ext cx="8744989" cy="6076603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Проект</a:t>
            </a:r>
            <a:br>
              <a:rPr lang="ru-RU" sz="4400" dirty="0" smtClean="0"/>
            </a:br>
            <a:r>
              <a:rPr lang="ru-RU" sz="4400" dirty="0" smtClean="0"/>
              <a:t> «Горячая линия»</a:t>
            </a:r>
            <a:endParaRPr lang="ru-RU" sz="44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36729" y="2011681"/>
            <a:ext cx="10851956" cy="4463934"/>
          </a:xfrm>
        </p:spPr>
        <p:txBody>
          <a:bodyPr>
            <a:no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Многие россияне считают своей главной проблемой ситуацию с жилищно-коммунальным хозяйством. В органы власти поступает много жалоб на работу ЖКХ. Основная масса обращений в сфере жилищно-коммунального хозяйства касается вопросов качества предоставления гражданам коммунальных услуг, содержания общедомового имущества, переизбрания управляющих компаний.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725435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52945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Цель проекта: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6503" y="1482271"/>
            <a:ext cx="10656917" cy="420424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работы служб жилищно-коммунального хозяйства.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078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7898" y="609600"/>
            <a:ext cx="10216342" cy="1169325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Задачи проекта: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1449238"/>
            <a:ext cx="9773728" cy="3717985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жителей города Липецка с департаментом ЖКХ, ГЖИ, управляющими компаниями, представителями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ресурсоснабжающих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организаций по вопросам ЖКХ.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 проведение горячих линий по различным проблемам в сфере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ЖКХ.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Выездные мероприятия по жалобам жителей.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70700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3261" y="365759"/>
            <a:ext cx="8641234" cy="58189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Мероприятия проекта: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2860" y="947652"/>
            <a:ext cx="5779698" cy="305500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 по вопросам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ЖКХ в Общественной палате города Липецка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17 января 2025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организована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горячая линия «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неудовлетворительной работе лифтов после замены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Июль-сентябрь 2025 год. Комплексная проверка домов на предмет подготовки к отопительному сезону.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юль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-сентябрь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год. Комплексная проверка домов на предмет подготовки к отопительному сезону.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300" y="1205292"/>
            <a:ext cx="4248436" cy="27369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818" y="3692106"/>
            <a:ext cx="4546121" cy="2984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108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3261" y="365759"/>
            <a:ext cx="8641234" cy="58189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Мероприятия проекта: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3261" y="1629294"/>
            <a:ext cx="4351866" cy="4081549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Выездные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обследования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рассмотрению обращений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граждан;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5277996" y="1629294"/>
            <a:ext cx="4450668" cy="40011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Рабочие встречи жителей с представителями ЖКХ;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04" y="2580001"/>
            <a:ext cx="4251960" cy="29713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434" y="2580001"/>
            <a:ext cx="3669792" cy="286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932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3261" y="365759"/>
            <a:ext cx="8641234" cy="58189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Мероприятия проекта: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3261" y="1338349"/>
            <a:ext cx="4518121" cy="4081549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гражданам правильно формировать запросы к органам власти;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929447" y="1338349"/>
            <a:ext cx="5166531" cy="40011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обращений в ГЖИ, департамент ЖКХ и управляющие компании и т.д.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854" y="2615910"/>
            <a:ext cx="6524625" cy="343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2139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3261" y="365759"/>
            <a:ext cx="8641234" cy="58189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Мероприятия проекта: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6304" y="1266306"/>
            <a:ext cx="4167507" cy="4294909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комиссионных обследованиях МКД по подготовке к работе в зимний период.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5037513" y="1372985"/>
            <a:ext cx="5144347" cy="40815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заседаниях лицензионной комиссии Липецкой области по лицензированию предпринимательской деятельности по управлению многоквартирными домами в Государственной жилищной инспекции Липецкой области.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s://lipalata.lipetskcity.ru/wp-content/uploads/2025/02/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5537" y="3327495"/>
            <a:ext cx="5067700" cy="273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84" y="2298027"/>
            <a:ext cx="3004140" cy="3990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997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785399" y="295796"/>
            <a:ext cx="9888144" cy="928255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Проблематика обращений граждан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7542759"/>
              </p:ext>
            </p:extLst>
          </p:nvPr>
        </p:nvGraphicFramePr>
        <p:xfrm>
          <a:off x="-6301184" y="2724051"/>
          <a:ext cx="8557578" cy="43634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Скругленная прямоугольная выноска 3"/>
          <p:cNvSpPr/>
          <p:nvPr/>
        </p:nvSpPr>
        <p:spPr>
          <a:xfrm>
            <a:off x="7825665" y="5738666"/>
            <a:ext cx="1870362" cy="1001683"/>
          </a:xfrm>
          <a:prstGeom prst="wedgeRoundRect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Вопросы, связанные с содержанием МКД </a:t>
            </a:r>
            <a:r>
              <a:rPr lang="ru-RU" sz="1200" dirty="0" err="1">
                <a:solidFill>
                  <a:schemeClr val="tx1"/>
                </a:solidFill>
              </a:rPr>
              <a:t>ресурсоснабжающими</a:t>
            </a:r>
            <a:r>
              <a:rPr lang="ru-RU" sz="1200" dirty="0">
                <a:solidFill>
                  <a:schemeClr val="tx1"/>
                </a:solidFill>
              </a:rPr>
              <a:t> организациями; 27%</a:t>
            </a:r>
            <a:endParaRPr lang="ru-RU" sz="1200" dirty="0"/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4608969" y="1029741"/>
            <a:ext cx="1487979" cy="889462"/>
          </a:xfrm>
          <a:prstGeom prst="wedgeRoundRect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 sz="133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1200" dirty="0">
                <a:solidFill>
                  <a:schemeClr val="tx1"/>
                </a:solidFill>
              </a:rPr>
              <a:t>Температурный режим в квартире; </a:t>
            </a:r>
            <a:r>
              <a:rPr lang="ru-RU" sz="1200" dirty="0" smtClean="0">
                <a:solidFill>
                  <a:schemeClr val="tx1"/>
                </a:solidFill>
              </a:rPr>
              <a:t>6%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7269965" y="1260747"/>
            <a:ext cx="1522866" cy="764772"/>
          </a:xfrm>
          <a:prstGeom prst="wedgeRoundRect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 sz="133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1200" dirty="0" smtClean="0">
                <a:solidFill>
                  <a:schemeClr val="tx1"/>
                </a:solidFill>
              </a:rPr>
              <a:t>Вопросы благоустройства дворовых территорий 25%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9446675" y="2547900"/>
            <a:ext cx="1362720" cy="889462"/>
          </a:xfrm>
          <a:prstGeom prst="wedgeRoundRect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 sz="133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1200" dirty="0">
                <a:solidFill>
                  <a:schemeClr val="tx1"/>
                </a:solidFill>
              </a:rPr>
              <a:t>Капитальный ремонт МКД и переселение из аварийного жилья; </a:t>
            </a:r>
            <a:r>
              <a:rPr lang="ru-RU" sz="1200" dirty="0" smtClean="0">
                <a:solidFill>
                  <a:schemeClr val="tx1"/>
                </a:solidFill>
              </a:rPr>
              <a:t>2%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9382012" y="4062681"/>
            <a:ext cx="948784" cy="313804"/>
          </a:xfrm>
          <a:prstGeom prst="wedgeRoundRect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 sz="133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fld id="{F27D5D20-7643-408A-8E98-995ED2E5B9F7}" type="CATEGORYNAME">
              <a:rPr lang="ru-RU" smtClean="0"/>
              <a:pPr algn="ctr">
                <a:defRPr sz="1330" b="1" i="0" u="none" strike="noStrike" kern="1200" baseline="0">
                  <a:solidFill>
                    <a:prstClr val="black"/>
                  </a:solidFill>
                  <a:latin typeface="+mn-lt"/>
                  <a:ea typeface="+mn-ea"/>
                  <a:cs typeface="+mn-cs"/>
                </a:defRPr>
              </a:pPr>
              <a:t>Иное</a:t>
            </a:fld>
            <a:r>
              <a:rPr lang="ru-RU" dirty="0" smtClean="0"/>
              <a:t>;7%</a:t>
            </a:r>
            <a:endParaRPr lang="ru-RU" dirty="0"/>
          </a:p>
        </p:txBody>
      </p:sp>
      <p:graphicFrame>
        <p:nvGraphicFramePr>
          <p:cNvPr id="17" name="Диаграмма 16"/>
          <p:cNvGraphicFramePr/>
          <p:nvPr>
            <p:extLst>
              <p:ext uri="{D42A27DB-BD31-4B8C-83A1-F6EECF244321}">
                <p14:modId xmlns:p14="http://schemas.microsoft.com/office/powerpoint/2010/main" val="1135226378"/>
              </p:ext>
            </p:extLst>
          </p:nvPr>
        </p:nvGraphicFramePr>
        <p:xfrm>
          <a:off x="1727150" y="1828800"/>
          <a:ext cx="8184107" cy="46050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0251445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697</TotalTime>
  <Words>386</Words>
  <Application>Microsoft Office PowerPoint</Application>
  <PresentationFormat>Широкоэкранный</PresentationFormat>
  <Paragraphs>44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Times New Roman</vt:lpstr>
      <vt:lpstr>Trebuchet MS</vt:lpstr>
      <vt:lpstr>Wingdings 3</vt:lpstr>
      <vt:lpstr>Аспект</vt:lpstr>
      <vt:lpstr> Общественная палата города Липецка.   2025 год.</vt:lpstr>
      <vt:lpstr>Проект  «Горячая линия»</vt:lpstr>
      <vt:lpstr>Цель проекта:</vt:lpstr>
      <vt:lpstr>Задачи проекта:</vt:lpstr>
      <vt:lpstr>Мероприятия проекта:</vt:lpstr>
      <vt:lpstr>Мероприятия проекта:</vt:lpstr>
      <vt:lpstr>Мероприятия проекта:</vt:lpstr>
      <vt:lpstr>Мероприятия проекта:</vt:lpstr>
      <vt:lpstr>Проблематика обращений граждан</vt:lpstr>
      <vt:lpstr>Результаты проекта: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Проект  «Общественный диалог»</dc:title>
  <dc:creator>Общественная палата</dc:creator>
  <cp:lastModifiedBy>Общественная палата</cp:lastModifiedBy>
  <cp:revision>112</cp:revision>
  <dcterms:created xsi:type="dcterms:W3CDTF">2022-02-17T12:24:08Z</dcterms:created>
  <dcterms:modified xsi:type="dcterms:W3CDTF">2025-12-11T12:03:31Z</dcterms:modified>
</cp:coreProperties>
</file>