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5" r:id="rId1"/>
  </p:sldMasterIdLst>
  <p:notesMasterIdLst>
    <p:notesMasterId r:id="rId9"/>
  </p:notesMasterIdLst>
  <p:sldIdLst>
    <p:sldId id="256" r:id="rId2"/>
    <p:sldId id="257" r:id="rId3"/>
    <p:sldId id="264" r:id="rId4"/>
    <p:sldId id="275" r:id="rId5"/>
    <p:sldId id="259" r:id="rId6"/>
    <p:sldId id="312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41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8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B156A-1504-4799-AE26-D368E0F0DF30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DAF93-30C7-4917-8D9C-36CA694033F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0637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56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305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1473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482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8483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4163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192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316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72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07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8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108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900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759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12/11/2025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81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005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991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  <p:sldLayoutId id="2147483699" r:id="rId14"/>
    <p:sldLayoutId id="2147483700" r:id="rId15"/>
    <p:sldLayoutId id="214748370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3332" y="598515"/>
            <a:ext cx="8700194" cy="5769033"/>
          </a:xfrm>
        </p:spPr>
        <p:txBody>
          <a:bodyPr/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Общественная палата города Липецка.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2025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53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956" y="609599"/>
            <a:ext cx="8584046" cy="598239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«Историческая память поколений»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89957" y="2011680"/>
            <a:ext cx="8877992" cy="4463935"/>
          </a:xfrm>
        </p:spPr>
        <p:txBody>
          <a:bodyPr>
            <a:noAutofit/>
          </a:bodyPr>
          <a:lstStyle/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pPr marL="0" indent="0">
              <a:buNone/>
            </a:pPr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Одним </a:t>
            </a:r>
            <a:r>
              <a:rPr lang="ru-RU" sz="2800" dirty="0"/>
              <a:t>из самых древних кладбищ Липецка, сохранившихся до наших дней, является Евдокиевское.</a:t>
            </a:r>
            <a:r>
              <a:rPr lang="ru-RU" sz="2800" b="1" dirty="0"/>
              <a:t> </a:t>
            </a:r>
            <a:r>
              <a:rPr lang="ru-RU" sz="2800" dirty="0"/>
              <a:t> </a:t>
            </a:r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На</a:t>
            </a:r>
            <a:r>
              <a:rPr lang="ru-RU" sz="2800" dirty="0"/>
              <a:t> этом кладбище была похоронена практически вся элита Липецка.  Среди них садовод Василий Васильевич Быханов, общественный деятель, педагог-просветитель Иван Ионович Нарциссов, летчики-герои Сергей Максимович Шерстобитов и Леонтий Александрович Кривенков. Могилы знаменитых липецких деятелей соседствуют с безымянными, утонувшими в земле захоронениями. Во время ВОВ сюда эвакуировали раненых, которых размещали в госпиталях. Госпитальные захоронения военных сегодня снесли, но остались братские могилы с памятниками, которые сегодня находятся в весьма печальном состоянии.</a:t>
            </a:r>
          </a:p>
          <a:p>
            <a:r>
              <a:rPr lang="ru-RU" sz="2800" dirty="0"/>
              <a:t>Кладбище находится в состоянии разрухи и </a:t>
            </a:r>
            <a:r>
              <a:rPr lang="ru-RU" sz="2800" dirty="0" smtClean="0"/>
              <a:t>не ухоженности</a:t>
            </a:r>
            <a:r>
              <a:rPr lang="ru-RU" sz="2800" dirty="0"/>
              <a:t>.</a:t>
            </a:r>
          </a:p>
          <a:p>
            <a:r>
              <a:rPr lang="ru-RU" sz="2800" dirty="0"/>
              <a:t> </a:t>
            </a:r>
          </a:p>
          <a:p>
            <a:endParaRPr lang="ru-RU" sz="2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929" y="1930400"/>
            <a:ext cx="7953605" cy="466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435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922713" y="149777"/>
            <a:ext cx="10349344" cy="1687336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6952" y="648393"/>
            <a:ext cx="10582103" cy="576072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ru-RU" sz="3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 самых древних кладбищ Липецка, сохранившихся до наших дней, является Евдокиевское.</a:t>
            </a:r>
            <a:r>
              <a:rPr lang="ru-R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 этом кладбище была похоронена практически вся элита Липецка.  Среди них садовод Василий Васильевич Быханов, общественный деятель, педагог-просветитель Иван Ионович Нарциссов, летчики-герои Сергей Максимович Шерстобитов и Леонтий Александрович Кривенков. Могилы знаменитых липецких деятелей соседствуют с безымянными, утонувшими в земле захоронениями. Во время ВОВ сюда эвакуировали раненых, которых размещали в госпиталях. Госпитальные захоронения военных сегодня снесли, но остались братские могилы с памятниками, которые сегодня находятся в весьма печальном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состоянии.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на прилагаемые усилия администрации города, кладбище находится в состоянии разрухи и не ухоженности.</a:t>
            </a:r>
          </a:p>
          <a:p>
            <a:pPr marL="0" indent="0">
              <a:buNone/>
            </a:pP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0844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TextShape 1"/>
          <p:cNvSpPr txBox="1"/>
          <p:nvPr/>
        </p:nvSpPr>
        <p:spPr>
          <a:xfrm>
            <a:off x="839520" y="349199"/>
            <a:ext cx="8434080" cy="867125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2000" lnSpcReduction="20000"/>
          </a:bodyPr>
          <a:lstStyle/>
          <a:p>
            <a:pPr algn="ctr">
              <a:lnSpc>
                <a:spcPct val="100000"/>
              </a:lnSpc>
            </a:pPr>
            <a:r>
              <a:rPr lang="ru-RU" sz="4400" b="0" strike="noStrike" spc="-1" dirty="0">
                <a:solidFill>
                  <a:srgbClr val="5FCBEF"/>
                </a:solidFill>
                <a:latin typeface="Trebuchet MS"/>
              </a:rPr>
              <a:t>Цель проекта:</a:t>
            </a:r>
            <a:r>
              <a:rPr dirty="0"/>
              <a:t/>
            </a:r>
            <a:br>
              <a:rPr dirty="0"/>
            </a:br>
            <a:r>
              <a:rPr lang="ru-RU" sz="3100" b="0" strike="noStrike" spc="-1" dirty="0">
                <a:solidFill>
                  <a:srgbClr val="000000"/>
                </a:solidFill>
                <a:latin typeface="Times New Roman"/>
              </a:rPr>
              <a:t>Сохранение исторического наследия </a:t>
            </a:r>
            <a:r>
              <a:rPr lang="ru-RU" sz="3100" b="0" strike="noStrike" spc="-1" dirty="0" smtClean="0">
                <a:solidFill>
                  <a:srgbClr val="000000"/>
                </a:solidFill>
                <a:latin typeface="Times New Roman"/>
              </a:rPr>
              <a:t>Липецка</a:t>
            </a:r>
            <a:endParaRPr lang="en-US" sz="3100" b="0" strike="noStrike" spc="-1" dirty="0">
              <a:solidFill>
                <a:srgbClr val="000000"/>
              </a:solidFill>
              <a:latin typeface="Trebuchet MS"/>
            </a:endParaRPr>
          </a:p>
        </p:txBody>
      </p:sp>
      <p:pic>
        <p:nvPicPr>
          <p:cNvPr id="184" name="Рисунок 2"/>
          <p:cNvPicPr/>
          <p:nvPr/>
        </p:nvPicPr>
        <p:blipFill>
          <a:blip r:embed="rId2"/>
          <a:stretch/>
        </p:blipFill>
        <p:spPr>
          <a:xfrm>
            <a:off x="8582760" y="1440000"/>
            <a:ext cx="3185280" cy="2300400"/>
          </a:xfrm>
          <a:prstGeom prst="rect">
            <a:avLst/>
          </a:prstGeom>
          <a:ln>
            <a:noFill/>
          </a:ln>
        </p:spPr>
      </p:pic>
      <p:pic>
        <p:nvPicPr>
          <p:cNvPr id="185" name="Рисунок 3"/>
          <p:cNvPicPr/>
          <p:nvPr/>
        </p:nvPicPr>
        <p:blipFill>
          <a:blip r:embed="rId3"/>
          <a:stretch/>
        </p:blipFill>
        <p:spPr>
          <a:xfrm>
            <a:off x="249660" y="1313820"/>
            <a:ext cx="3430800" cy="2458800"/>
          </a:xfrm>
          <a:prstGeom prst="rect">
            <a:avLst/>
          </a:prstGeom>
          <a:ln>
            <a:noFill/>
          </a:ln>
        </p:spPr>
      </p:pic>
      <p:sp>
        <p:nvSpPr>
          <p:cNvPr id="186" name="CustomShape 2"/>
          <p:cNvSpPr/>
          <p:nvPr/>
        </p:nvSpPr>
        <p:spPr>
          <a:xfrm>
            <a:off x="181080" y="6018480"/>
            <a:ext cx="11515680" cy="3646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>
                <a:solidFill>
                  <a:srgbClr val="000000"/>
                </a:solidFill>
                <a:latin typeface="Times New Roman"/>
              </a:rPr>
              <a:t>    </a:t>
            </a:r>
            <a:endParaRPr lang="ru-RU" sz="1800" b="0" strike="noStrike" spc="-1">
              <a:latin typeface="Arial"/>
            </a:endParaRPr>
          </a:p>
        </p:txBody>
      </p:sp>
      <p:sp>
        <p:nvSpPr>
          <p:cNvPr id="187" name="CustomShape 3"/>
          <p:cNvSpPr/>
          <p:nvPr/>
        </p:nvSpPr>
        <p:spPr>
          <a:xfrm>
            <a:off x="3749040" y="1537920"/>
            <a:ext cx="4380840" cy="20106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</a:rPr>
              <a:t>Чтобы быть истинным гражданином своей страны необходимо обладать исторической памятью. Без определенного уровня знаний, понимания и уважения к историческому прошлому невозможно построить российское гражданское общество.</a:t>
            </a:r>
            <a:endParaRPr lang="ru-RU" sz="1800" b="0" strike="noStrike" spc="-1" dirty="0">
              <a:latin typeface="Arial"/>
            </a:endParaRPr>
          </a:p>
        </p:txBody>
      </p:sp>
      <p:pic>
        <p:nvPicPr>
          <p:cNvPr id="188" name="Объект 6"/>
          <p:cNvPicPr/>
          <p:nvPr/>
        </p:nvPicPr>
        <p:blipFill>
          <a:blip r:embed="rId4"/>
          <a:stretch/>
        </p:blipFill>
        <p:spPr>
          <a:xfrm>
            <a:off x="3749040" y="3569040"/>
            <a:ext cx="4652280" cy="2728080"/>
          </a:xfrm>
          <a:prstGeom prst="rect">
            <a:avLst/>
          </a:prstGeom>
          <a:ln>
            <a:noFill/>
          </a:ln>
        </p:spPr>
      </p:pic>
      <p:pic>
        <p:nvPicPr>
          <p:cNvPr id="10" name="Объект 6"/>
          <p:cNvPicPr/>
          <p:nvPr/>
        </p:nvPicPr>
        <p:blipFill>
          <a:blip r:embed="rId4"/>
          <a:stretch/>
        </p:blipFill>
        <p:spPr>
          <a:xfrm>
            <a:off x="3749040" y="3569400"/>
            <a:ext cx="4652280" cy="2728080"/>
          </a:xfrm>
          <a:prstGeom prst="rect">
            <a:avLst/>
          </a:prstGeom>
          <a:ln>
            <a:noFill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0080" y="3870116"/>
            <a:ext cx="3502513" cy="244752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651" y="3935530"/>
            <a:ext cx="3381629" cy="2382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206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6932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Задачи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7532" y="1778924"/>
            <a:ext cx="10040206" cy="4713315"/>
          </a:xfrm>
        </p:spPr>
        <p:txBody>
          <a:bodyPr>
            <a:noAutofit/>
          </a:bodyPr>
          <a:lstStyle/>
          <a:p>
            <a:pPr marL="343080" indent="-342720">
              <a:spcBef>
                <a:spcPts val="1001"/>
              </a:spcBef>
              <a:buClr>
                <a:srgbClr val="5FCBEF"/>
              </a:buClr>
              <a:tabLst>
                <a:tab pos="0" algn="l"/>
              </a:tabLst>
            </a:pPr>
            <a:r>
              <a:rPr lang="ru-RU" sz="2400" spc="-1" dirty="0">
                <a:solidFill>
                  <a:srgbClr val="404040"/>
                </a:solidFill>
                <a:latin typeface="Times New Roman"/>
              </a:rPr>
              <a:t>Укрепление гражданственности, патриотизма и уважения к своему героическому прошлому</a:t>
            </a:r>
            <a:r>
              <a:rPr lang="ru-RU" sz="2400" spc="-1" dirty="0" smtClean="0">
                <a:solidFill>
                  <a:srgbClr val="404040"/>
                </a:solidFill>
                <a:latin typeface="Times New Roman"/>
              </a:rPr>
              <a:t>.</a:t>
            </a:r>
          </a:p>
          <a:p>
            <a:pPr marL="343080" indent="-342720">
              <a:spcBef>
                <a:spcPts val="1001"/>
              </a:spcBef>
              <a:buClr>
                <a:srgbClr val="5FCBEF"/>
              </a:buClr>
              <a:tabLst>
                <a:tab pos="0" algn="l"/>
              </a:tabLst>
            </a:pPr>
            <a:r>
              <a:rPr lang="ru-RU" sz="2400" spc="-1" dirty="0" smtClean="0">
                <a:solidFill>
                  <a:srgbClr val="404040"/>
                </a:solidFill>
                <a:latin typeface="Times New Roman"/>
              </a:rPr>
              <a:t>Проведение </a:t>
            </a:r>
            <a:r>
              <a:rPr lang="ru-RU" sz="2400" spc="-1" dirty="0">
                <a:solidFill>
                  <a:srgbClr val="404040"/>
                </a:solidFill>
                <a:latin typeface="Times New Roman"/>
              </a:rPr>
              <a:t>субботников.</a:t>
            </a:r>
            <a:endParaRPr lang="en-US" sz="2400" spc="-1" dirty="0">
              <a:solidFill>
                <a:srgbClr val="404040"/>
              </a:solidFill>
            </a:endParaRPr>
          </a:p>
          <a:p>
            <a:pPr marL="343080" indent="-342720">
              <a:spcBef>
                <a:spcPts val="1001"/>
              </a:spcBef>
              <a:buClr>
                <a:srgbClr val="5FCBEF"/>
              </a:buClr>
              <a:tabLst>
                <a:tab pos="0" algn="l"/>
              </a:tabLst>
            </a:pPr>
            <a:r>
              <a:rPr lang="ru-RU" sz="2400" spc="-1" dirty="0">
                <a:solidFill>
                  <a:srgbClr val="404040"/>
                </a:solidFill>
                <a:latin typeface="Times New Roman"/>
              </a:rPr>
              <a:t>Подготовка проектно- сметной документации по реконструкции ограждения.</a:t>
            </a:r>
            <a:endParaRPr lang="en-US" sz="2400" spc="-1" dirty="0">
              <a:solidFill>
                <a:srgbClr val="404040"/>
              </a:solidFill>
            </a:endParaRPr>
          </a:p>
          <a:p>
            <a:pPr marL="343080" indent="-342720">
              <a:spcBef>
                <a:spcPts val="1001"/>
              </a:spcBef>
              <a:buClr>
                <a:srgbClr val="5FCBEF"/>
              </a:buClr>
              <a:tabLst>
                <a:tab pos="0" algn="l"/>
              </a:tabLst>
            </a:pPr>
            <a:r>
              <a:rPr lang="ru-RU" sz="2400" spc="-1" dirty="0">
                <a:solidFill>
                  <a:srgbClr val="404040"/>
                </a:solidFill>
                <a:latin typeface="Times New Roman"/>
              </a:rPr>
              <a:t>Установка памятника безымянным госпитальным захоронениям.</a:t>
            </a:r>
            <a:endParaRPr lang="en-US" sz="2400" spc="-1" dirty="0">
              <a:solidFill>
                <a:srgbClr val="404040"/>
              </a:solidFill>
            </a:endParaRPr>
          </a:p>
          <a:p>
            <a:pPr marL="343080" indent="-342720">
              <a:spcBef>
                <a:spcPts val="1001"/>
              </a:spcBef>
              <a:buClr>
                <a:srgbClr val="5FCBEF"/>
              </a:buClr>
              <a:tabLst>
                <a:tab pos="0" algn="l"/>
              </a:tabLst>
            </a:pPr>
            <a:r>
              <a:rPr lang="ru-RU" sz="2400" spc="-1" dirty="0">
                <a:solidFill>
                  <a:srgbClr val="404040"/>
                </a:solidFill>
                <a:latin typeface="Times New Roman"/>
              </a:rPr>
              <a:t>Сбор материалов, посвященных поиску и увековечиванию памяти наших земляков, погибших в годы ВОВ, локальных войнах и т.д.</a:t>
            </a:r>
            <a:endParaRPr lang="en-US" sz="2400" spc="-1" dirty="0">
              <a:solidFill>
                <a:srgbClr val="404040"/>
              </a:solidFill>
            </a:endParaRPr>
          </a:p>
          <a:p>
            <a:pPr marL="343080" indent="-342720">
              <a:spcBef>
                <a:spcPts val="1001"/>
              </a:spcBef>
              <a:buClr>
                <a:srgbClr val="5FCBEF"/>
              </a:buClr>
              <a:tabLst>
                <a:tab pos="0" algn="l"/>
              </a:tabLst>
            </a:pPr>
            <a:r>
              <a:rPr lang="ru-RU" sz="2400" spc="-1" dirty="0">
                <a:solidFill>
                  <a:srgbClr val="404040"/>
                </a:solidFill>
                <a:latin typeface="Times New Roman"/>
              </a:rPr>
              <a:t>Знакомство с героическими страницами истории, судьбами наших жителей, через письменные источники.</a:t>
            </a:r>
            <a:endParaRPr lang="en-US" sz="2400" spc="-1" dirty="0">
              <a:solidFill>
                <a:srgbClr val="404040"/>
              </a:solidFill>
            </a:endParaRPr>
          </a:p>
          <a:p>
            <a:pPr lvl="0"/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  <a:defRPr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7070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CustomShape 1"/>
          <p:cNvSpPr/>
          <p:nvPr/>
        </p:nvSpPr>
        <p:spPr>
          <a:xfrm>
            <a:off x="370080" y="178920"/>
            <a:ext cx="10688040" cy="5133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3200" b="0" strike="noStrike" spc="-1" dirty="0" smtClean="0">
                <a:solidFill>
                  <a:schemeClr val="accent1"/>
                </a:solidFill>
                <a:latin typeface="Times New Roman"/>
                <a:ea typeface="DejaVu Sans"/>
              </a:rPr>
              <a:t>Мероприятия проекта</a:t>
            </a:r>
            <a:r>
              <a:rPr lang="ru-RU" sz="3200" b="0" strike="noStrike" spc="-1" dirty="0">
                <a:solidFill>
                  <a:schemeClr val="accent1"/>
                </a:solidFill>
                <a:latin typeface="Times New Roman"/>
                <a:ea typeface="DejaVu Sans"/>
              </a:rPr>
              <a:t>:</a:t>
            </a:r>
            <a:endParaRPr lang="ru-RU" sz="3200" b="0" strike="noStrike" spc="-1" dirty="0">
              <a:solidFill>
                <a:schemeClr val="accent1"/>
              </a:solidFill>
              <a:latin typeface="Arial"/>
            </a:endParaRPr>
          </a:p>
        </p:txBody>
      </p:sp>
      <p:sp>
        <p:nvSpPr>
          <p:cNvPr id="324" name="CustomShape 2"/>
          <p:cNvSpPr/>
          <p:nvPr/>
        </p:nvSpPr>
        <p:spPr>
          <a:xfrm>
            <a:off x="4544008" y="833038"/>
            <a:ext cx="3424335" cy="571500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30.04.2025 года проведен субботник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кладбища.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01.10.2025 год.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антологии литературного произведения, посвящённого Великой Победе, а также событиям в Донбассе и героизму современников, защищающих мир от фашизма. </a:t>
            </a:r>
            <a:endParaRPr lang="ru-RU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ru-RU" sz="2400" b="0" strike="noStrike" spc="-1" dirty="0">
              <a:solidFill>
                <a:schemeClr val="bg1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1001"/>
              </a:spcBef>
            </a:pPr>
            <a:endParaRPr lang="ru-RU" sz="1800" b="0" strike="noStrike" spc="-1" dirty="0">
              <a:latin typeface="Arial"/>
            </a:endParaRPr>
          </a:p>
        </p:txBody>
      </p:sp>
      <p:sp>
        <p:nvSpPr>
          <p:cNvPr id="327" name="CustomShape 3"/>
          <p:cNvSpPr/>
          <p:nvPr/>
        </p:nvSpPr>
        <p:spPr>
          <a:xfrm>
            <a:off x="5605272" y="3995928"/>
            <a:ext cx="5848128" cy="255211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ru-RU" sz="1800" b="0" strike="noStrike" spc="-1" dirty="0">
              <a:latin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32" y="833038"/>
            <a:ext cx="4209654" cy="28032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32" y="3777076"/>
            <a:ext cx="4209654" cy="26096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343" y="833038"/>
            <a:ext cx="4068147" cy="571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9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770" y="609600"/>
            <a:ext cx="8509231" cy="961505"/>
          </a:xfrm>
        </p:spPr>
        <p:txBody>
          <a:bodyPr>
            <a:normAutofit/>
          </a:bodyPr>
          <a:lstStyle/>
          <a:p>
            <a:pPr algn="ctr"/>
            <a:r>
              <a:rPr lang="ru-RU" sz="4400" dirty="0" smtClean="0"/>
              <a:t>Результаты проекта: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6829" y="1404852"/>
            <a:ext cx="11022676" cy="473825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 субботник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кладбища, привлечено более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150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человек;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Проведена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книги. Представленное издание будет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реализации важных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культурно-просветительских, образовательных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патриотических</a:t>
            </a:r>
            <a:r>
              <a:rPr lang="ru-RU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воспитательных задач, а в итоге оказывать действенную помощь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реализации задач по сохранению исторической памяти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 мемориал безымянным воинским захоронениям.</a:t>
            </a:r>
          </a:p>
          <a:p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будет продолжен в следующем году.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780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491</TotalTime>
  <Words>452</Words>
  <Application>Microsoft Office PowerPoint</Application>
  <PresentationFormat>Широкоэкранный</PresentationFormat>
  <Paragraphs>47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DejaVu Sans</vt:lpstr>
      <vt:lpstr>Times New Roman</vt:lpstr>
      <vt:lpstr>Trebuchet MS</vt:lpstr>
      <vt:lpstr>Wingdings 3</vt:lpstr>
      <vt:lpstr>Аспект</vt:lpstr>
      <vt:lpstr> Общественная палата города Липецка.   2025 г.</vt:lpstr>
      <vt:lpstr>Проект  «Историческая память поколений»</vt:lpstr>
      <vt:lpstr>           </vt:lpstr>
      <vt:lpstr>Презентация PowerPoint</vt:lpstr>
      <vt:lpstr>Задачи проекта:</vt:lpstr>
      <vt:lpstr>Презентация PowerPoint</vt:lpstr>
      <vt:lpstr>Результаты проекта: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Проект  «Общественный диалог»</dc:title>
  <dc:creator>Общественная палата</dc:creator>
  <cp:lastModifiedBy>Общественная палата</cp:lastModifiedBy>
  <cp:revision>126</cp:revision>
  <dcterms:created xsi:type="dcterms:W3CDTF">2022-02-17T12:24:08Z</dcterms:created>
  <dcterms:modified xsi:type="dcterms:W3CDTF">2025-12-11T12:13:41Z</dcterms:modified>
</cp:coreProperties>
</file>