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1"/>
  </p:sldMasterIdLst>
  <p:sldIdLst>
    <p:sldId id="256" r:id="rId2"/>
    <p:sldId id="257" r:id="rId3"/>
    <p:sldId id="258" r:id="rId4"/>
    <p:sldId id="259" r:id="rId5"/>
    <p:sldId id="264" r:id="rId6"/>
    <p:sldId id="271" r:id="rId7"/>
    <p:sldId id="27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43264" units="1/cm"/>
          <inkml:channelProperty channel="Y" name="resolution" value="36.48649" units="1/cm"/>
          <inkml:channelProperty channel="T" name="resolution" value="1" units="1/dev"/>
        </inkml:channelProperties>
      </inkml:inkSource>
      <inkml:timestamp xml:id="ts0" timeString="2023-12-21T13:11:06.992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 contextRef="#ctx0" brushRef="#br0">0 0 0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43264" units="1/cm"/>
          <inkml:channelProperty channel="Y" name="resolution" value="36.48649" units="1/cm"/>
          <inkml:channelProperty channel="T" name="resolution" value="1" units="1/dev"/>
        </inkml:channelProperties>
      </inkml:inkSource>
      <inkml:timestamp xml:id="ts0" timeString="2023-12-21T13:11:07.247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 contextRef="#ctx0" brushRef="#br0">0 0 0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43264" units="1/cm"/>
          <inkml:channelProperty channel="Y" name="resolution" value="36.48649" units="1/cm"/>
          <inkml:channelProperty channel="T" name="resolution" value="1" units="1/dev"/>
        </inkml:channelProperties>
      </inkml:inkSource>
      <inkml:timestamp xml:id="ts0" timeString="2023-12-21T13:11:06.456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26F57A2E-FE7A-4176-BF8F-28C6E8E4147D}" emma:medium="tactile" emma:mode="ink">
          <msink:context xmlns:msink="http://schemas.microsoft.com/ink/2010/main" type="writingRegion" rotatedBoundingBox="13226,16246 13241,16246 13241,16261 13226,16261"/>
        </emma:interpretation>
      </emma:emma>
    </inkml:annotationXML>
    <inkml:traceGroup>
      <inkml:annotationXML>
        <emma:emma xmlns:emma="http://www.w3.org/2003/04/emma" version="1.0">
          <emma:interpretation id="{0150ACC7-AE02-4939-98BD-0E6A2EF3370A}" emma:medium="tactile" emma:mode="ink">
            <msink:context xmlns:msink="http://schemas.microsoft.com/ink/2010/main" type="paragraph" rotatedBoundingBox="13226,16246 13241,16246 13241,16261 13226,1626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3D14FF8-52D0-40EC-ACE5-48695B3851FC}" emma:medium="tactile" emma:mode="ink">
              <msink:context xmlns:msink="http://schemas.microsoft.com/ink/2010/main" type="line" rotatedBoundingBox="13226,16246 13241,16246 13241,16261 13226,16261"/>
            </emma:interpretation>
          </emma:emma>
        </inkml:annotationXML>
        <inkml:traceGroup>
          <inkml:annotationXML>
            <emma:emma xmlns:emma="http://www.w3.org/2003/04/emma" version="1.0">
              <emma:interpretation id="{3E901BC1-5914-4FD9-B2AB-E9C3A7A34220}" emma:medium="tactile" emma:mode="ink">
                <msink:context xmlns:msink="http://schemas.microsoft.com/ink/2010/main" type="inkWord" rotatedBoundingBox="13226,16246 13241,16246 13241,16261 13226,16261"/>
              </emma:interpretation>
              <emma:one-of disjunction-type="recognition" id="oneOf0">
                <emma:interpretation id="interp0" emma:lang="" emma:confidence="0">
                  <emma:literal>.</emma:literal>
                </emma:interpretation>
                <emma:interpretation id="interp1" emma:lang="" emma:confidence="0">
                  <emma:literal>:</emma:literal>
                </emma:interpretation>
                <emma:interpretation id="interp2" emma:lang="" emma:confidence="0">
                  <emma:literal>'</emma:literal>
                </emma:interpretation>
                <emma:interpretation id="interp3" emma:lang="" emma:confidence="0">
                  <emma:literal>,</emma:literal>
                </emma:interpretation>
                <emma:interpretation id="interp4" emma:lang="" emma:confidence="0">
                  <emma:literal>1</emma:literal>
                </emma:interpretation>
              </emma:one-of>
            </emma:emma>
          </inkml:annotationXML>
          <inkml:trace contextRef="#ctx0" brushRef="#br0">0 0 0</inkml:trace>
        </inkml:traceGroup>
      </inkml:traceGroup>
    </inkml:traceGroup>
  </inkml:traceGroup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527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0653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866438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56337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405578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6612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0963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408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8600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2940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12/11/2025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9823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263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3356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1070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12/11/2025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955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670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85529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7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3.xml"/><Relationship Id="rId5" Type="http://schemas.openxmlformats.org/officeDocument/2006/relationships/customXml" Target="../ink/ink2.xml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73331" y="293299"/>
            <a:ext cx="10359853" cy="607425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dirty="0" smtClean="0"/>
              <a:t>Общественная палата города Липецка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2025 год.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55964" y="5394960"/>
            <a:ext cx="8417562" cy="1105593"/>
          </a:xfrm>
          <a:ln>
            <a:solidFill>
              <a:schemeClr val="accent6"/>
            </a:solidFill>
          </a:ln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064" y="465509"/>
            <a:ext cx="1613140" cy="145818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Рукописный ввод 5"/>
              <p14:cNvContentPartPr/>
              <p14:nvPr/>
            </p14:nvContentPartPr>
            <p14:xfrm>
              <a:off x="4804872" y="5892018"/>
              <a:ext cx="360" cy="360"/>
            </p14:xfrm>
          </p:contentPart>
        </mc:Choice>
        <mc:Fallback xmlns="">
          <p:pic>
            <p:nvPicPr>
              <p:cNvPr id="6" name="Рукописный ввод 5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792992" y="5880138"/>
                <a:ext cx="24120" cy="2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Рукописный ввод 6"/>
              <p14:cNvContentPartPr/>
              <p14:nvPr/>
            </p14:nvContentPartPr>
            <p14:xfrm>
              <a:off x="4804872" y="5892018"/>
              <a:ext cx="360" cy="360"/>
            </p14:xfrm>
          </p:contentPart>
        </mc:Choice>
        <mc:Fallback xmlns="">
          <p:pic>
            <p:nvPicPr>
              <p:cNvPr id="7" name="Рукописный ввод 6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792992" y="5880138"/>
                <a:ext cx="24120" cy="2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" name="Рукописный ввод 7"/>
              <p14:cNvContentPartPr/>
              <p14:nvPr/>
            </p14:nvContentPartPr>
            <p14:xfrm>
              <a:off x="4761672" y="5848818"/>
              <a:ext cx="360" cy="360"/>
            </p14:xfrm>
          </p:contentPart>
        </mc:Choice>
        <mc:Fallback xmlns="">
          <p:pic>
            <p:nvPicPr>
              <p:cNvPr id="8" name="Рукописный ввод 7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749792" y="5836938"/>
                <a:ext cx="24120" cy="24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06531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10562885" cy="5431762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Проект</a:t>
            </a:r>
            <a:br>
              <a:rPr lang="ru-RU" sz="4400" dirty="0" smtClean="0"/>
            </a:br>
            <a:r>
              <a:rPr lang="ru-RU" sz="4400" dirty="0" smtClean="0"/>
              <a:t> «Своих не бросаем»</a:t>
            </a:r>
            <a:endParaRPr lang="ru-RU" sz="44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77334" y="2394065"/>
            <a:ext cx="10253902" cy="3749040"/>
          </a:xfrm>
        </p:spPr>
        <p:txBody>
          <a:bodyPr>
            <a:norm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49238" y="2394065"/>
            <a:ext cx="9644332" cy="3902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Россияне на всем своем историческом пути всегда отличались от других народов тем, что не соглашались, когда их соотечественники попадали в беду и оставались одни с этой бедой. Оставаться в стороне в такой ситуации неправильно.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 «Своих не бросаем» направлен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поддержку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нашим военным, которые на Украине защищают мирное население от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нацистов.</a:t>
            </a:r>
            <a:endParaRPr lang="ru-RU" sz="28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435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9231437" cy="1052945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Цель проекта: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4646" y="1662545"/>
            <a:ext cx="10407535" cy="4513811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 — укрепление сплоченности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гражданского общества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России, воспитание у подрастающего поколения любви к своей Родине, вовлечения их в изучение героических страниц истории страны, формирование твердой гражданской позиции.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военнослужащих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их родственников.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48000" y="2146085"/>
            <a:ext cx="6096000" cy="37375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6078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169325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Задачи проекта: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47826"/>
            <a:ext cx="10324407" cy="4505498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07698" y="1621766"/>
            <a:ext cx="9794043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сбор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гуманитарной помощи для поддержки военных, мобилизованных, а также находящихся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лечении в госпиталях;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оказание помощи участникам и родственникам участников СВО;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проведение военно-патриотических мероприятий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уровня патриотизма среди населения посредством его участия в данных мероприятиях, привлечение населения к добровольческому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движению.</a:t>
            </a:r>
          </a:p>
          <a:p>
            <a:pPr marL="285750" indent="-285750"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0700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56157"/>
            <a:ext cx="10842708" cy="546100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ПРОЕКТА: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9125" y="802258"/>
            <a:ext cx="6269482" cy="5843762"/>
          </a:xfrm>
        </p:spPr>
        <p:txBody>
          <a:bodyPr>
            <a:normAutofit/>
          </a:bodyPr>
          <a:lstStyle/>
          <a:p>
            <a:endPara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8792" y="879894"/>
            <a:ext cx="705640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 января в концертном зале Дворца культуры «Сокол» состоялся Рождественский благотворительный концерт. Все вырученные от продажи билетов средства пошли на помощь участникам специальной военной операции, проходящим лечение в военном госпитале.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12.02.2025 года отправлена гуманитарная помощь </a:t>
            </a:r>
            <a:r>
              <a:rPr lang="ru-RU" dirty="0"/>
              <a:t>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участников СВО – бойцов трех  дивизионов  Липецкой области ко Дню Защитника Отечества: бензопилы, средства личной гигиены, консервы (рыбные, мясную тушенку, сгущенку) и кондитерские изделия (конфеты, печенье и другие сладости).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уроков мужества.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837" y="1108842"/>
            <a:ext cx="4416849" cy="22123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1757" y="3649352"/>
            <a:ext cx="2578286" cy="29344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2759" y="4019215"/>
            <a:ext cx="4100782" cy="254051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125" y="4081428"/>
            <a:ext cx="3325419" cy="250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621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56157"/>
            <a:ext cx="10842708" cy="546100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ПРОЕКТА: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84036" y="883880"/>
            <a:ext cx="6284183" cy="3880773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 августа 2025 </a:t>
            </a:r>
            <a:r>
              <a:rPr lang="ru-RU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отправлено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 продуктовых наборов в зону СВО.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011" y="256157"/>
            <a:ext cx="4787659" cy="29761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3360" y="3491281"/>
            <a:ext cx="2971801" cy="30389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23" y="1923690"/>
            <a:ext cx="5737473" cy="348024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50623" y="5520905"/>
            <a:ext cx="62175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Передаем слова благодарности Общественной палате города Липецка за предоставленную гуманитарную помощь.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Победа будет за нами!</a:t>
            </a:r>
          </a:p>
        </p:txBody>
      </p:sp>
    </p:spTree>
    <p:extLst>
      <p:ext uri="{BB962C8B-B14F-4D97-AF65-F5344CB8AC3E}">
        <p14:creationId xmlns:p14="http://schemas.microsoft.com/office/powerpoint/2010/main" val="3369146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0498" y="609600"/>
            <a:ext cx="8523504" cy="58947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Результаты проекта: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0498" y="1345721"/>
            <a:ext cx="8523504" cy="4695641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первых дней специальной военной операции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Общественная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палата города Липецка активно включилась в работу по оказанию помощи военнослужащим, мобилизованным и добровольцам из Липецка.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 в зону СВО были направлены различные гуманитарные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грузы, собраны денежные средства, проведены благотворительные концерты.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856542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687</TotalTime>
  <Words>347</Words>
  <Application>Microsoft Office PowerPoint</Application>
  <PresentationFormat>Широкоэкранный</PresentationFormat>
  <Paragraphs>24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Times New Roman</vt:lpstr>
      <vt:lpstr>Trebuchet MS</vt:lpstr>
      <vt:lpstr>Wingdings 3</vt:lpstr>
      <vt:lpstr>Аспект</vt:lpstr>
      <vt:lpstr> Общественная палата города Липецка   2025 год.</vt:lpstr>
      <vt:lpstr>Проект  «Своих не бросаем»</vt:lpstr>
      <vt:lpstr>Цель проекта:</vt:lpstr>
      <vt:lpstr>Задачи проекта:</vt:lpstr>
      <vt:lpstr>МЕРОПРИЯТИЯ ПРОЕКТА: </vt:lpstr>
      <vt:lpstr>МЕРОПРИЯТИЯ ПРОЕКТА: </vt:lpstr>
      <vt:lpstr>Результаты проекта: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 «Общественный диалог»</dc:title>
  <dc:creator>Общественная палата</dc:creator>
  <cp:lastModifiedBy>Общественная палата</cp:lastModifiedBy>
  <cp:revision>131</cp:revision>
  <dcterms:created xsi:type="dcterms:W3CDTF">2022-02-17T12:24:08Z</dcterms:created>
  <dcterms:modified xsi:type="dcterms:W3CDTF">2025-12-11T12:15:19Z</dcterms:modified>
</cp:coreProperties>
</file>